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68" r:id="rId15"/>
    <p:sldId id="269" r:id="rId16"/>
    <p:sldId id="270" r:id="rId17"/>
    <p:sldId id="272" r:id="rId18"/>
    <p:sldId id="273" r:id="rId19"/>
    <p:sldId id="274" r:id="rId20"/>
    <p:sldId id="275" r:id="rId21"/>
    <p:sldId id="276" r:id="rId22"/>
    <p:sldId id="277"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32C627-9807-495D-835A-14AEC8E9F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95CF0A-ACD6-42B6-9549-2B04AFF2F481}" type="datetimeFigureOut">
              <a:rPr lang="en-US" smtClean="0"/>
              <a:t>5/6/2014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32C627-9807-495D-835A-14AEC8E9F760}"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95CF0A-ACD6-42B6-9549-2B04AFF2F481}" type="datetimeFigureOut">
              <a:rPr lang="en-US" smtClean="0"/>
              <a:t>5/6/2014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132C627-9807-495D-835A-14AEC8E9F7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lluminations.nctm.org/Activity.aspx?id=418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illuminations.nctm.org/Lesson.aspx?id=215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zG22qQydPV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Barbie Bungee</a:t>
            </a:r>
            <a:endParaRPr lang="en-US" dirty="0"/>
          </a:p>
        </p:txBody>
      </p:sp>
      <p:sp>
        <p:nvSpPr>
          <p:cNvPr id="3" name="Subtitle 2"/>
          <p:cNvSpPr>
            <a:spLocks noGrp="1"/>
          </p:cNvSpPr>
          <p:nvPr>
            <p:ph type="subTitle" idx="1"/>
          </p:nvPr>
        </p:nvSpPr>
        <p:spPr/>
        <p:txBody>
          <a:bodyPr>
            <a:normAutofit lnSpcReduction="10000"/>
          </a:bodyPr>
          <a:lstStyle/>
          <a:p>
            <a:r>
              <a:rPr lang="en-US" dirty="0" smtClean="0"/>
              <a:t>Samantha Pozzulo</a:t>
            </a:r>
          </a:p>
          <a:p>
            <a:r>
              <a:rPr lang="en-US" dirty="0" smtClean="0"/>
              <a:t>Coordinating Seminar</a:t>
            </a:r>
          </a:p>
          <a:p>
            <a:r>
              <a:rPr lang="en-US" dirty="0" smtClean="0"/>
              <a:t>Dr. Fothergill</a:t>
            </a:r>
            <a:endParaRPr lang="en-US" dirty="0"/>
          </a:p>
        </p:txBody>
      </p:sp>
    </p:spTree>
    <p:extLst>
      <p:ext uri="{BB962C8B-B14F-4D97-AF65-F5344CB8AC3E}">
        <p14:creationId xmlns:p14="http://schemas.microsoft.com/office/powerpoint/2010/main" val="762220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153044"/>
            <a:ext cx="8183880" cy="4892040"/>
          </a:xfrm>
        </p:spPr>
        <p:txBody>
          <a:bodyPr>
            <a:normAutofit fontScale="90000"/>
          </a:bodyPr>
          <a:lstStyle/>
          <a:p>
            <a:r>
              <a:rPr lang="en-US" dirty="0" smtClean="0">
                <a:solidFill>
                  <a:schemeClr val="accent4">
                    <a:lumMod val="75000"/>
                  </a:schemeClr>
                </a:solidFill>
              </a:rPr>
              <a:t>- Create a slipknot</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-Wrap the open loop around Barbie’s feet </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-Attach another rubber band to the one on Barbie’s feet.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502920" y="530352"/>
            <a:ext cx="8183880" cy="536448"/>
          </a:xfrm>
        </p:spPr>
        <p:txBody>
          <a:bodyPr>
            <a:normAutofit lnSpcReduction="10000"/>
          </a:bodyPr>
          <a:lstStyle/>
          <a:p>
            <a:r>
              <a:rPr lang="en-US" dirty="0" smtClean="0"/>
              <a:t>Procedure: </a:t>
            </a:r>
            <a:r>
              <a:rPr lang="en-US" b="1" dirty="0" smtClean="0"/>
              <a:t>Application</a:t>
            </a:r>
            <a:endParaRPr 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332" y="1219200"/>
            <a:ext cx="1533525" cy="104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82" y="2667000"/>
            <a:ext cx="1833563" cy="130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724400"/>
            <a:ext cx="2286000" cy="96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060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447800"/>
            <a:ext cx="8183880" cy="4587240"/>
          </a:xfrm>
        </p:spPr>
        <p:txBody>
          <a:bodyPr>
            <a:normAutofit fontScale="90000"/>
          </a:bodyPr>
          <a:lstStyle/>
          <a:p>
            <a:pPr algn="ctr"/>
            <a:r>
              <a:rPr lang="en-US" sz="3200" dirty="0" smtClean="0">
                <a:solidFill>
                  <a:schemeClr val="accent4">
                    <a:lumMod val="75000"/>
                  </a:schemeClr>
                </a:solidFill>
              </a:rPr>
              <a:t>- Measure a height of 200cm and label it with a piece of tape.</a:t>
            </a:r>
            <a:br>
              <a:rPr lang="en-US" sz="3200" dirty="0" smtClean="0">
                <a:solidFill>
                  <a:schemeClr val="accent4">
                    <a:lumMod val="75000"/>
                  </a:schemeClr>
                </a:solidFill>
              </a:rPr>
            </a:br>
            <a:r>
              <a:rPr lang="en-US" sz="3200" dirty="0" smtClean="0">
                <a:solidFill>
                  <a:schemeClr val="accent4">
                    <a:lumMod val="75000"/>
                  </a:schemeClr>
                </a:solidFill>
              </a:rPr>
              <a:t/>
            </a:r>
            <a:br>
              <a:rPr lang="en-US" sz="3200" dirty="0" smtClean="0">
                <a:solidFill>
                  <a:schemeClr val="accent4">
                    <a:lumMod val="75000"/>
                  </a:schemeClr>
                </a:solidFill>
              </a:rPr>
            </a:br>
            <a:r>
              <a:rPr lang="en-US" sz="3200" dirty="0" smtClean="0">
                <a:solidFill>
                  <a:schemeClr val="accent4">
                    <a:lumMod val="75000"/>
                  </a:schemeClr>
                </a:solidFill>
              </a:rPr>
              <a:t/>
            </a:r>
            <a:br>
              <a:rPr lang="en-US" sz="3200" dirty="0" smtClean="0">
                <a:solidFill>
                  <a:schemeClr val="accent4">
                    <a:lumMod val="75000"/>
                  </a:schemeClr>
                </a:solidFill>
              </a:rPr>
            </a:br>
            <a:r>
              <a:rPr lang="en-US" sz="3200" dirty="0" smtClean="0">
                <a:solidFill>
                  <a:schemeClr val="accent4">
                    <a:lumMod val="75000"/>
                  </a:schemeClr>
                </a:solidFill>
              </a:rPr>
              <a:t/>
            </a:r>
            <a:br>
              <a:rPr lang="en-US" sz="3200" dirty="0" smtClean="0">
                <a:solidFill>
                  <a:schemeClr val="accent4">
                    <a:lumMod val="75000"/>
                  </a:schemeClr>
                </a:solidFill>
              </a:rPr>
            </a:br>
            <a:r>
              <a:rPr lang="en-US" sz="3200" dirty="0" smtClean="0">
                <a:solidFill>
                  <a:schemeClr val="accent4">
                    <a:lumMod val="75000"/>
                  </a:schemeClr>
                </a:solidFill>
              </a:rPr>
              <a:t/>
            </a:r>
            <a:br>
              <a:rPr lang="en-US" sz="3200" dirty="0" smtClean="0">
                <a:solidFill>
                  <a:schemeClr val="accent4">
                    <a:lumMod val="75000"/>
                  </a:schemeClr>
                </a:solidFill>
              </a:rPr>
            </a:br>
            <a:r>
              <a:rPr lang="en-US" sz="3200" dirty="0" smtClean="0">
                <a:solidFill>
                  <a:schemeClr val="accent4">
                    <a:lumMod val="75000"/>
                  </a:schemeClr>
                </a:solidFill>
              </a:rPr>
              <a:t>- Make a prediction of how many centimeters Barbie will drop with 2 rubber bands, and write it in the chart.</a:t>
            </a:r>
            <a:br>
              <a:rPr lang="en-US" sz="3200" dirty="0" smtClean="0">
                <a:solidFill>
                  <a:schemeClr val="accent4">
                    <a:lumMod val="75000"/>
                  </a:schemeClr>
                </a:solidFill>
              </a:rPr>
            </a:br>
            <a:endParaRPr lang="en-US" sz="3200" dirty="0">
              <a:solidFill>
                <a:schemeClr val="accent4">
                  <a:lumMod val="75000"/>
                </a:schemeClr>
              </a:solidFill>
            </a:endParaRPr>
          </a:p>
        </p:txBody>
      </p:sp>
      <p:sp>
        <p:nvSpPr>
          <p:cNvPr id="3" name="Content Placeholder 2"/>
          <p:cNvSpPr>
            <a:spLocks noGrp="1"/>
          </p:cNvSpPr>
          <p:nvPr>
            <p:ph idx="1"/>
          </p:nvPr>
        </p:nvSpPr>
        <p:spPr>
          <a:xfrm>
            <a:off x="502920" y="530352"/>
            <a:ext cx="8183880" cy="647284"/>
          </a:xfrm>
        </p:spPr>
        <p:txBody>
          <a:bodyPr/>
          <a:lstStyle/>
          <a:p>
            <a:r>
              <a:rPr lang="en-US" dirty="0" smtClean="0"/>
              <a:t>Procedure: </a:t>
            </a:r>
            <a:r>
              <a:rPr lang="en-US" b="1" dirty="0" smtClean="0"/>
              <a:t>Application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57400"/>
            <a:ext cx="3681413" cy="179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337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 y="1143000"/>
            <a:ext cx="8183880" cy="4892040"/>
          </a:xfrm>
        </p:spPr>
        <p:txBody>
          <a:bodyPr>
            <a:normAutofit fontScale="90000"/>
          </a:bodyPr>
          <a:lstStyle/>
          <a:p>
            <a:pPr algn="ctr"/>
            <a:r>
              <a:rPr lang="en-US" sz="2800" dirty="0" smtClean="0">
                <a:solidFill>
                  <a:schemeClr val="accent4">
                    <a:lumMod val="75000"/>
                  </a:schemeClr>
                </a:solidFill>
              </a:rPr>
              <a:t>- One student will drop the Barbie, while the other two students observe the furthest point on the wall that Barbie reached. (Active)</a:t>
            </a:r>
            <a:br>
              <a:rPr lang="en-US" sz="2800" dirty="0" smtClean="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solidFill>
                  <a:schemeClr val="accent4">
                    <a:lumMod val="75000"/>
                  </a:schemeClr>
                </a:solidFill>
              </a:rPr>
              <a:t>-Measure the distance fallen in centimeters for a precise answer. </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r>
              <a:rPr lang="en-US" sz="2800" dirty="0" smtClean="0">
                <a:solidFill>
                  <a:schemeClr val="accent4">
                    <a:lumMod val="75000"/>
                  </a:schemeClr>
                </a:solidFill>
              </a:rPr>
              <a:t>-Students will record this in their data chart next to their prediction for each trial, and then convert centimeters to inches.  </a:t>
            </a:r>
            <a:br>
              <a:rPr lang="en-US" sz="2800" dirty="0" smtClean="0">
                <a:solidFill>
                  <a:schemeClr val="accent4">
                    <a:lumMod val="75000"/>
                  </a:schemeClr>
                </a:solidFill>
              </a:rPr>
            </a:br>
            <a:endParaRPr lang="en-US" sz="2800" dirty="0">
              <a:solidFill>
                <a:schemeClr val="accent4">
                  <a:lumMod val="75000"/>
                </a:schemeClr>
              </a:solidFill>
            </a:endParaRPr>
          </a:p>
        </p:txBody>
      </p:sp>
      <p:sp>
        <p:nvSpPr>
          <p:cNvPr id="8" name="Content Placeholder 7"/>
          <p:cNvSpPr>
            <a:spLocks noGrp="1"/>
          </p:cNvSpPr>
          <p:nvPr>
            <p:ph idx="1"/>
          </p:nvPr>
        </p:nvSpPr>
        <p:spPr>
          <a:xfrm>
            <a:off x="502920" y="530352"/>
            <a:ext cx="8183880" cy="765048"/>
          </a:xfrm>
        </p:spPr>
        <p:txBody>
          <a:bodyPr/>
          <a:lstStyle/>
          <a:p>
            <a:r>
              <a:rPr lang="en-US" dirty="0" smtClean="0"/>
              <a:t>Procedure: </a:t>
            </a:r>
            <a:r>
              <a:rPr lang="en-US" b="1" dirty="0" smtClean="0"/>
              <a:t>Application</a:t>
            </a:r>
            <a:endParaRPr lang="en-US" b="1" dirty="0"/>
          </a:p>
        </p:txBody>
      </p:sp>
    </p:spTree>
    <p:extLst>
      <p:ext uri="{BB962C8B-B14F-4D97-AF65-F5344CB8AC3E}">
        <p14:creationId xmlns:p14="http://schemas.microsoft.com/office/powerpoint/2010/main" val="176102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 y="457200"/>
            <a:ext cx="8183880" cy="5579950"/>
          </a:xfrm>
        </p:spPr>
        <p:txBody>
          <a:bodyPr/>
          <a:lstStyle/>
          <a:p>
            <a:r>
              <a:rPr lang="en-US" dirty="0" smtClean="0"/>
              <a:t>			</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52450"/>
            <a:ext cx="176498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67481"/>
            <a:ext cx="2187730" cy="273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39631"/>
            <a:ext cx="1728788" cy="255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336553" y="1006847"/>
            <a:ext cx="2623292" cy="701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92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4572000"/>
          </a:xfrm>
        </p:spPr>
        <p:txBody>
          <a:bodyPr>
            <a:normAutofit/>
          </a:bodyPr>
          <a:lstStyle/>
          <a:p>
            <a:pPr algn="ctr"/>
            <a:r>
              <a:rPr lang="en-US" sz="3200" dirty="0" smtClean="0">
                <a:solidFill>
                  <a:schemeClr val="accent4">
                    <a:lumMod val="75000"/>
                  </a:schemeClr>
                </a:solidFill>
              </a:rPr>
              <a:t>- Repeat this process until Barbie has come as close as possible to the ground, without touching the floor. </a:t>
            </a:r>
            <a:br>
              <a:rPr lang="en-US" sz="3200" dirty="0" smtClean="0">
                <a:solidFill>
                  <a:schemeClr val="accent4">
                    <a:lumMod val="75000"/>
                  </a:schemeClr>
                </a:solidFill>
              </a:rPr>
            </a:br>
            <a:r>
              <a:rPr lang="en-US" sz="3200" dirty="0" smtClean="0">
                <a:solidFill>
                  <a:schemeClr val="accent4">
                    <a:lumMod val="75000"/>
                  </a:schemeClr>
                </a:solidFill>
              </a:rPr>
              <a:t/>
            </a:r>
            <a:br>
              <a:rPr lang="en-US" sz="3200" dirty="0" smtClean="0">
                <a:solidFill>
                  <a:schemeClr val="accent4">
                    <a:lumMod val="75000"/>
                  </a:schemeClr>
                </a:solidFill>
              </a:rPr>
            </a:br>
            <a:r>
              <a:rPr lang="en-US" sz="3200" dirty="0">
                <a:solidFill>
                  <a:schemeClr val="accent4">
                    <a:lumMod val="75000"/>
                  </a:schemeClr>
                </a:solidFill>
              </a:rPr>
              <a:t/>
            </a:r>
            <a:br>
              <a:rPr lang="en-US" sz="3200" dirty="0">
                <a:solidFill>
                  <a:schemeClr val="accent4">
                    <a:lumMod val="75000"/>
                  </a:schemeClr>
                </a:solidFill>
              </a:rPr>
            </a:br>
            <a:r>
              <a:rPr lang="en-US" sz="3200" dirty="0" smtClean="0">
                <a:solidFill>
                  <a:schemeClr val="accent4">
                    <a:lumMod val="75000"/>
                  </a:schemeClr>
                </a:solidFill>
              </a:rPr>
              <a:t>- The data chart has increments of 2 for each trial of rubber bands.</a:t>
            </a:r>
            <a:br>
              <a:rPr lang="en-US" sz="3200" dirty="0" smtClean="0">
                <a:solidFill>
                  <a:schemeClr val="accent4">
                    <a:lumMod val="75000"/>
                  </a:schemeClr>
                </a:solidFill>
              </a:rPr>
            </a:br>
            <a:r>
              <a:rPr lang="en-US" sz="1800" dirty="0" smtClean="0">
                <a:solidFill>
                  <a:schemeClr val="accent4">
                    <a:lumMod val="75000"/>
                  </a:schemeClr>
                </a:solidFill>
              </a:rPr>
              <a:t>(Make predictions and collect data for how many centimeters she fell after 2 rubber bands, 4, 6, 8, etc.) </a:t>
            </a:r>
            <a:endParaRPr lang="en-US" sz="1800" dirty="0">
              <a:solidFill>
                <a:schemeClr val="accent4">
                  <a:lumMod val="75000"/>
                </a:schemeClr>
              </a:solidFill>
            </a:endParaRPr>
          </a:p>
        </p:txBody>
      </p:sp>
      <p:sp>
        <p:nvSpPr>
          <p:cNvPr id="3" name="Content Placeholder 2"/>
          <p:cNvSpPr>
            <a:spLocks noGrp="1"/>
          </p:cNvSpPr>
          <p:nvPr>
            <p:ph idx="1"/>
          </p:nvPr>
        </p:nvSpPr>
        <p:spPr>
          <a:xfrm>
            <a:off x="502920" y="530352"/>
            <a:ext cx="8183880" cy="612648"/>
          </a:xfrm>
        </p:spPr>
        <p:txBody>
          <a:bodyPr/>
          <a:lstStyle/>
          <a:p>
            <a:r>
              <a:rPr lang="en-US" dirty="0" smtClean="0"/>
              <a:t>Procedure: </a:t>
            </a:r>
            <a:r>
              <a:rPr lang="en-US" b="1" dirty="0" smtClean="0"/>
              <a:t>Application</a:t>
            </a:r>
            <a:endParaRPr lang="en-US" b="1" dirty="0"/>
          </a:p>
        </p:txBody>
      </p:sp>
    </p:spTree>
    <p:extLst>
      <p:ext uri="{BB962C8B-B14F-4D97-AF65-F5344CB8AC3E}">
        <p14:creationId xmlns:p14="http://schemas.microsoft.com/office/powerpoint/2010/main" val="4044142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4739640"/>
          </a:xfrm>
        </p:spPr>
        <p:txBody>
          <a:bodyPr/>
          <a:lstStyle/>
          <a:p>
            <a:endParaRPr lang="en-US" dirty="0">
              <a:solidFill>
                <a:schemeClr val="accent4">
                  <a:lumMod val="75000"/>
                </a:schemeClr>
              </a:solidFill>
            </a:endParaRPr>
          </a:p>
        </p:txBody>
      </p:sp>
      <p:sp>
        <p:nvSpPr>
          <p:cNvPr id="3" name="Content Placeholder 2"/>
          <p:cNvSpPr>
            <a:spLocks noGrp="1"/>
          </p:cNvSpPr>
          <p:nvPr>
            <p:ph idx="1"/>
          </p:nvPr>
        </p:nvSpPr>
        <p:spPr>
          <a:xfrm>
            <a:off x="502920" y="530352"/>
            <a:ext cx="8183880" cy="688848"/>
          </a:xfrm>
        </p:spPr>
        <p:txBody>
          <a:bodyPr/>
          <a:lstStyle/>
          <a:p>
            <a:r>
              <a:rPr lang="en-US" dirty="0" smtClean="0"/>
              <a:t>Procedure: </a:t>
            </a:r>
            <a:r>
              <a:rPr lang="en-US" b="1" dirty="0" smtClean="0"/>
              <a:t>Application</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9244086"/>
              </p:ext>
            </p:extLst>
          </p:nvPr>
        </p:nvGraphicFramePr>
        <p:xfrm>
          <a:off x="381000" y="1066800"/>
          <a:ext cx="8305800" cy="5178941"/>
        </p:xfrm>
        <a:graphic>
          <a:graphicData uri="http://schemas.openxmlformats.org/drawingml/2006/table">
            <a:tbl>
              <a:tblPr firstRow="1" bandRow="1">
                <a:tableStyleId>{5C22544A-7EE6-4342-B048-85BDC9FD1C3A}</a:tableStyleId>
              </a:tblPr>
              <a:tblGrid>
                <a:gridCol w="1219200"/>
                <a:gridCol w="2286000"/>
                <a:gridCol w="2362200"/>
                <a:gridCol w="2438400"/>
              </a:tblGrid>
              <a:tr h="1160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Number of rubber</a:t>
                      </a:r>
                      <a:r>
                        <a:rPr lang="en-US" baseline="0" dirty="0" smtClean="0"/>
                        <a:t> bands</a:t>
                      </a:r>
                      <a:endParaRPr lang="en-US" dirty="0" smtClean="0"/>
                    </a:p>
                    <a:p>
                      <a:endParaRPr lang="en-US" dirty="0"/>
                    </a:p>
                  </a:txBody>
                  <a:tcPr/>
                </a:tc>
                <a:tc>
                  <a:txBody>
                    <a:bodyPr/>
                    <a:lstStyle/>
                    <a:p>
                      <a:r>
                        <a:rPr lang="en-US" dirty="0" smtClean="0"/>
                        <a:t>Prediction of Barbie’s fall</a:t>
                      </a:r>
                    </a:p>
                    <a:p>
                      <a:r>
                        <a:rPr lang="en-US" dirty="0" smtClean="0"/>
                        <a:t>(Centimeters) </a:t>
                      </a:r>
                    </a:p>
                    <a:p>
                      <a:r>
                        <a:rPr lang="en-US" dirty="0" smtClean="0"/>
                        <a:t>X-Variable</a:t>
                      </a:r>
                      <a:endParaRPr lang="en-US" dirty="0"/>
                    </a:p>
                  </a:txBody>
                  <a:tcPr/>
                </a:tc>
                <a:tc>
                  <a:txBody>
                    <a:bodyPr/>
                    <a:lstStyle/>
                    <a:p>
                      <a:r>
                        <a:rPr lang="en-US" dirty="0" smtClean="0"/>
                        <a:t>Actual distance</a:t>
                      </a:r>
                      <a:r>
                        <a:rPr lang="en-US" baseline="0" dirty="0" smtClean="0"/>
                        <a:t> of Barbie’s fall</a:t>
                      </a:r>
                    </a:p>
                    <a:p>
                      <a:r>
                        <a:rPr lang="en-US" baseline="0" dirty="0" smtClean="0"/>
                        <a:t>(Centimeters)</a:t>
                      </a:r>
                    </a:p>
                    <a:p>
                      <a:r>
                        <a:rPr lang="en-US" baseline="0" dirty="0" smtClean="0"/>
                        <a:t>Y-Variable</a:t>
                      </a:r>
                      <a:endParaRPr lang="en-US" dirty="0"/>
                    </a:p>
                  </a:txBody>
                  <a:tcPr/>
                </a:tc>
                <a:tc>
                  <a:txBody>
                    <a:bodyPr/>
                    <a:lstStyle/>
                    <a:p>
                      <a:r>
                        <a:rPr lang="en-US" dirty="0" smtClean="0"/>
                        <a:t>Convert the actual distance of Barbie’s fall</a:t>
                      </a:r>
                      <a:r>
                        <a:rPr lang="en-US" baseline="0" dirty="0" smtClean="0"/>
                        <a:t> to inches</a:t>
                      </a:r>
                    </a:p>
                    <a:p>
                      <a:r>
                        <a:rPr lang="en-US" baseline="0" dirty="0" smtClean="0"/>
                        <a:t>(1 inch=2.54 cm)</a:t>
                      </a:r>
                      <a:endParaRPr lang="en-US" dirty="0"/>
                    </a:p>
                  </a:txBody>
                  <a:tcPr/>
                </a:tc>
              </a:tr>
              <a:tr h="530843">
                <a:tc>
                  <a:txBody>
                    <a:bodyPr/>
                    <a:lstStyle/>
                    <a:p>
                      <a:r>
                        <a:rPr lang="en-US" dirty="0" smtClean="0"/>
                        <a:t>2</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530843">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30843">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30843">
                <a:tc>
                  <a:txBody>
                    <a:bodyPr/>
                    <a:lstStyle/>
                    <a:p>
                      <a:r>
                        <a:rPr lang="en-US" dirty="0" smtClean="0"/>
                        <a:t>8</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30843">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30843">
                <a:tc>
                  <a:txBody>
                    <a:bodyPr/>
                    <a:lstStyle/>
                    <a:p>
                      <a:r>
                        <a:rPr lang="en-US" dirty="0" smtClean="0"/>
                        <a:t>12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30843">
                <a:tc>
                  <a:txBody>
                    <a:bodyPr/>
                    <a:lstStyle/>
                    <a:p>
                      <a:r>
                        <a:rPr lang="en-US" dirty="0" smtClean="0"/>
                        <a:t>14</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1864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66800"/>
            <a:ext cx="8183880" cy="4968240"/>
          </a:xfrm>
        </p:spPr>
        <p:txBody>
          <a:bodyPr>
            <a:normAutofit/>
          </a:bodyPr>
          <a:lstStyle/>
          <a:p>
            <a:pPr algn="ctr"/>
            <a:r>
              <a:rPr lang="en-US" sz="2800" dirty="0" smtClean="0">
                <a:solidFill>
                  <a:schemeClr val="accent4">
                    <a:lumMod val="75000"/>
                  </a:schemeClr>
                </a:solidFill>
              </a:rPr>
              <a:t>- </a:t>
            </a:r>
            <a:r>
              <a:rPr lang="en-US" sz="2800" b="0" dirty="0" smtClean="0">
                <a:solidFill>
                  <a:schemeClr val="accent4">
                    <a:lumMod val="75000"/>
                  </a:schemeClr>
                </a:solidFill>
              </a:rPr>
              <a:t>After completing the chart for each pair of rubber bands, the students will construct a scatterplot using the collected data (Converted to inches). </a:t>
            </a: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endParaRPr lang="en-US" sz="2800" dirty="0">
              <a:solidFill>
                <a:schemeClr val="accent4">
                  <a:lumMod val="75000"/>
                </a:schemeClr>
              </a:solidFill>
            </a:endParaRPr>
          </a:p>
        </p:txBody>
      </p:sp>
      <p:sp>
        <p:nvSpPr>
          <p:cNvPr id="3" name="Content Placeholder 2"/>
          <p:cNvSpPr>
            <a:spLocks noGrp="1"/>
          </p:cNvSpPr>
          <p:nvPr>
            <p:ph idx="1"/>
          </p:nvPr>
        </p:nvSpPr>
        <p:spPr>
          <a:xfrm>
            <a:off x="502920" y="530352"/>
            <a:ext cx="8183880" cy="612648"/>
          </a:xfrm>
        </p:spPr>
        <p:txBody>
          <a:bodyPr/>
          <a:lstStyle/>
          <a:p>
            <a:r>
              <a:rPr lang="en-US" dirty="0" smtClean="0"/>
              <a:t>Procedure: </a:t>
            </a:r>
            <a:r>
              <a:rPr lang="en-US" b="1" dirty="0" smtClean="0"/>
              <a:t>Application </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3391054"/>
            <a:ext cx="2457793" cy="24006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277859"/>
            <a:ext cx="5334000" cy="2437459"/>
          </a:xfrm>
          <a:prstGeom prst="rect">
            <a:avLst/>
          </a:prstGeom>
        </p:spPr>
      </p:pic>
    </p:spTree>
    <p:extLst>
      <p:ext uri="{BB962C8B-B14F-4D97-AF65-F5344CB8AC3E}">
        <p14:creationId xmlns:p14="http://schemas.microsoft.com/office/powerpoint/2010/main" val="166773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371600"/>
            <a:ext cx="8183880" cy="4663440"/>
          </a:xfrm>
        </p:spPr>
        <p:txBody>
          <a:bodyPr>
            <a:normAutofit fontScale="90000"/>
          </a:bodyPr>
          <a:lstStyle/>
          <a:p>
            <a:pPr algn="ctr"/>
            <a:r>
              <a:rPr lang="en-US" sz="2400" b="0" dirty="0">
                <a:solidFill>
                  <a:schemeClr val="accent4">
                    <a:lumMod val="75000"/>
                  </a:schemeClr>
                </a:solidFill>
              </a:rPr>
              <a:t>- When they have finished their scatterplot, the students will draw a line of best </a:t>
            </a:r>
            <a:r>
              <a:rPr lang="en-US" sz="2400" b="0" dirty="0" smtClean="0">
                <a:solidFill>
                  <a:schemeClr val="accent4">
                    <a:lumMod val="75000"/>
                  </a:schemeClr>
                </a:solidFill>
              </a:rPr>
              <a:t>fit </a:t>
            </a:r>
            <a:r>
              <a:rPr lang="en-US" sz="2400" b="0" dirty="0">
                <a:solidFill>
                  <a:schemeClr val="accent4">
                    <a:lumMod val="75000"/>
                  </a:schemeClr>
                </a:solidFill>
              </a:rPr>
              <a:t>to distinguish the relationship between the number of rubber bands </a:t>
            </a:r>
            <a:r>
              <a:rPr lang="en-US" sz="2400" b="0" dirty="0" smtClean="0">
                <a:solidFill>
                  <a:schemeClr val="accent4">
                    <a:lumMod val="75000"/>
                  </a:schemeClr>
                </a:solidFill>
              </a:rPr>
              <a:t>used and </a:t>
            </a:r>
            <a:r>
              <a:rPr lang="en-US" sz="2400" b="0" dirty="0">
                <a:solidFill>
                  <a:schemeClr val="accent4">
                    <a:lumMod val="75000"/>
                  </a:schemeClr>
                </a:solidFill>
              </a:rPr>
              <a:t>the </a:t>
            </a:r>
            <a:r>
              <a:rPr lang="en-US" sz="2400" b="0" dirty="0" smtClean="0">
                <a:solidFill>
                  <a:schemeClr val="accent4">
                    <a:lumMod val="75000"/>
                  </a:schemeClr>
                </a:solidFill>
              </a:rPr>
              <a:t>distances </a:t>
            </a:r>
            <a:r>
              <a:rPr lang="en-US" sz="2400" b="0" dirty="0">
                <a:solidFill>
                  <a:schemeClr val="accent4">
                    <a:lumMod val="75000"/>
                  </a:schemeClr>
                </a:solidFill>
              </a:rPr>
              <a:t>Barbie </a:t>
            </a:r>
            <a:r>
              <a:rPr lang="en-US" sz="2400" b="0" dirty="0" smtClean="0">
                <a:solidFill>
                  <a:schemeClr val="accent4">
                    <a:lumMod val="75000"/>
                  </a:schemeClr>
                </a:solidFill>
              </a:rPr>
              <a:t>dropped (In inches). </a:t>
            </a: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a:solidFill>
                  <a:schemeClr val="accent4">
                    <a:lumMod val="75000"/>
                  </a:schemeClr>
                </a:solidFill>
              </a:rPr>
              <a:t/>
            </a:r>
            <a:br>
              <a:rPr lang="en-US" sz="2400" dirty="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a:solidFill>
                  <a:schemeClr val="accent4">
                    <a:lumMod val="75000"/>
                  </a:schemeClr>
                </a:solidFill>
              </a:rPr>
              <a:t/>
            </a:r>
            <a:br>
              <a:rPr lang="en-US" sz="2400" dirty="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r>
              <a:rPr lang="en-US" sz="2400" dirty="0">
                <a:solidFill>
                  <a:schemeClr val="accent4">
                    <a:lumMod val="75000"/>
                  </a:schemeClr>
                </a:solidFill>
              </a:rPr>
              <a:t/>
            </a:r>
            <a:br>
              <a:rPr lang="en-US" sz="2400" dirty="0">
                <a:solidFill>
                  <a:schemeClr val="accent4">
                    <a:lumMod val="75000"/>
                  </a:schemeClr>
                </a:solidFill>
              </a:rPr>
            </a:br>
            <a:r>
              <a:rPr lang="en-US" sz="2400" dirty="0" smtClean="0">
                <a:solidFill>
                  <a:schemeClr val="accent4">
                    <a:lumMod val="75000"/>
                  </a:schemeClr>
                </a:solidFill>
              </a:rPr>
              <a:t/>
            </a:r>
            <a:br>
              <a:rPr lang="en-US" sz="2400" dirty="0" smtClean="0">
                <a:solidFill>
                  <a:schemeClr val="accent4">
                    <a:lumMod val="75000"/>
                  </a:schemeClr>
                </a:solidFill>
              </a:rPr>
            </a:br>
            <a:endParaRPr lang="en-US" sz="2400" b="0" dirty="0"/>
          </a:p>
        </p:txBody>
      </p:sp>
      <p:sp>
        <p:nvSpPr>
          <p:cNvPr id="3" name="Content Placeholder 2"/>
          <p:cNvSpPr>
            <a:spLocks noGrp="1"/>
          </p:cNvSpPr>
          <p:nvPr>
            <p:ph idx="1"/>
          </p:nvPr>
        </p:nvSpPr>
        <p:spPr>
          <a:xfrm>
            <a:off x="502920" y="530352"/>
            <a:ext cx="8183880" cy="688848"/>
          </a:xfrm>
        </p:spPr>
        <p:txBody>
          <a:bodyPr/>
          <a:lstStyle/>
          <a:p>
            <a:r>
              <a:rPr lang="en-US" dirty="0" smtClean="0"/>
              <a:t>Procedure: </a:t>
            </a:r>
            <a:r>
              <a:rPr lang="en-US" b="1" dirty="0" smtClean="0"/>
              <a:t>Analysis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819400"/>
            <a:ext cx="5334000" cy="3093018"/>
          </a:xfrm>
          <a:prstGeom prst="rect">
            <a:avLst/>
          </a:prstGeom>
        </p:spPr>
      </p:pic>
    </p:spTree>
    <p:extLst>
      <p:ext uri="{BB962C8B-B14F-4D97-AF65-F5344CB8AC3E}">
        <p14:creationId xmlns:p14="http://schemas.microsoft.com/office/powerpoint/2010/main" val="1643645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143000"/>
            <a:ext cx="8183880" cy="4892040"/>
          </a:xfrm>
        </p:spPr>
        <p:txBody>
          <a:bodyPr>
            <a:normAutofit fontScale="90000"/>
          </a:bodyPr>
          <a:lstStyle/>
          <a:p>
            <a:pPr algn="ct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a:solidFill>
                  <a:schemeClr val="accent4">
                    <a:lumMod val="75000"/>
                  </a:schemeClr>
                </a:solidFill>
              </a:rPr>
              <a:t/>
            </a:r>
            <a:br>
              <a:rPr lang="en-US" sz="2400" b="0" dirty="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smtClean="0">
                <a:solidFill>
                  <a:schemeClr val="accent4">
                    <a:lumMod val="75000"/>
                  </a:schemeClr>
                </a:solidFill>
              </a:rPr>
              <a:t>-What </a:t>
            </a:r>
            <a:r>
              <a:rPr lang="en-US" sz="2400" b="0" dirty="0">
                <a:solidFill>
                  <a:schemeClr val="accent4">
                    <a:lumMod val="75000"/>
                  </a:schemeClr>
                </a:solidFill>
              </a:rPr>
              <a:t>is the equation for your line of best fit</a:t>
            </a:r>
            <a:r>
              <a:rPr lang="en-US" sz="2400" b="0" dirty="0" smtClean="0">
                <a:solidFill>
                  <a:schemeClr val="accent4">
                    <a:lumMod val="75000"/>
                  </a:schemeClr>
                </a:solidFill>
              </a:rPr>
              <a:t>?</a:t>
            </a:r>
            <a:br>
              <a:rPr lang="en-US" sz="2400" b="0" dirty="0" smtClean="0">
                <a:solidFill>
                  <a:schemeClr val="accent4">
                    <a:lumMod val="75000"/>
                  </a:schemeClr>
                </a:solidFill>
              </a:rPr>
            </a:br>
            <a:r>
              <a:rPr lang="en-US" sz="2400" b="0" dirty="0" smtClean="0">
                <a:solidFill>
                  <a:schemeClr val="accent4">
                    <a:lumMod val="75000"/>
                  </a:schemeClr>
                </a:solidFill>
              </a:rPr>
              <a:t> (Convert to inches)</a:t>
            </a:r>
            <a:r>
              <a:rPr lang="en-US" sz="2400" b="0" dirty="0">
                <a:solidFill>
                  <a:schemeClr val="accent4">
                    <a:lumMod val="75000"/>
                  </a:schemeClr>
                </a:solidFill>
              </a:rPr>
              <a:t/>
            </a:r>
            <a:br>
              <a:rPr lang="en-US" sz="2400" b="0" dirty="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smtClean="0">
                <a:solidFill>
                  <a:schemeClr val="accent4">
                    <a:lumMod val="75000"/>
                  </a:schemeClr>
                </a:solidFill>
                <a:hlinkClick r:id="rId2"/>
              </a:rPr>
              <a:t>http</a:t>
            </a:r>
            <a:r>
              <a:rPr lang="en-US" sz="2400" b="0" dirty="0">
                <a:solidFill>
                  <a:schemeClr val="accent4">
                    <a:lumMod val="75000"/>
                  </a:schemeClr>
                </a:solidFill>
                <a:hlinkClick r:id="rId2"/>
              </a:rPr>
              <a:t>://</a:t>
            </a:r>
            <a:r>
              <a:rPr lang="en-US" sz="2400" b="0" dirty="0" smtClean="0">
                <a:solidFill>
                  <a:schemeClr val="accent4">
                    <a:lumMod val="75000"/>
                  </a:schemeClr>
                </a:solidFill>
                <a:hlinkClick r:id="rId2"/>
              </a:rPr>
              <a:t>illuminations.nctm.org/Activity.aspx?id=4186</a:t>
            </a: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a:solidFill>
                  <a:schemeClr val="accent4">
                    <a:lumMod val="75000"/>
                  </a:schemeClr>
                </a:solidFill>
              </a:rPr>
              <a:t/>
            </a:r>
            <a:br>
              <a:rPr lang="en-US" sz="2400" b="0" dirty="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a:solidFill>
                  <a:schemeClr val="accent4">
                    <a:lumMod val="75000"/>
                  </a:schemeClr>
                </a:solidFill>
              </a:rPr>
              <a:t/>
            </a:r>
            <a:br>
              <a:rPr lang="en-US" sz="2400" b="0" dirty="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r>
              <a:rPr lang="en-US" sz="2400" b="0" dirty="0">
                <a:solidFill>
                  <a:schemeClr val="accent4">
                    <a:lumMod val="75000"/>
                  </a:schemeClr>
                </a:solidFill>
              </a:rPr>
              <a:t/>
            </a:r>
            <a:br>
              <a:rPr lang="en-US" sz="2400" b="0" dirty="0">
                <a:solidFill>
                  <a:schemeClr val="accent4">
                    <a:lumMod val="75000"/>
                  </a:schemeClr>
                </a:solidFill>
              </a:rPr>
            </a:br>
            <a:r>
              <a:rPr lang="en-US" sz="2400" b="0" dirty="0" smtClean="0">
                <a:solidFill>
                  <a:schemeClr val="accent4">
                    <a:lumMod val="75000"/>
                  </a:schemeClr>
                </a:solidFill>
              </a:rPr>
              <a:t/>
            </a:r>
            <a:br>
              <a:rPr lang="en-US" sz="2400" b="0" dirty="0" smtClean="0">
                <a:solidFill>
                  <a:schemeClr val="accent4">
                    <a:lumMod val="75000"/>
                  </a:schemeClr>
                </a:solidFill>
              </a:rPr>
            </a:br>
            <a:endParaRPr lang="en-US" sz="2400" dirty="0">
              <a:solidFill>
                <a:schemeClr val="accent4">
                  <a:lumMod val="75000"/>
                </a:schemeClr>
              </a:solidFill>
            </a:endParaRPr>
          </a:p>
        </p:txBody>
      </p:sp>
      <p:sp>
        <p:nvSpPr>
          <p:cNvPr id="3" name="Content Placeholder 2"/>
          <p:cNvSpPr>
            <a:spLocks noGrp="1"/>
          </p:cNvSpPr>
          <p:nvPr>
            <p:ph idx="1"/>
          </p:nvPr>
        </p:nvSpPr>
        <p:spPr>
          <a:xfrm>
            <a:off x="502920" y="530352"/>
            <a:ext cx="8183880" cy="765048"/>
          </a:xfrm>
        </p:spPr>
        <p:txBody>
          <a:bodyPr/>
          <a:lstStyle/>
          <a:p>
            <a:r>
              <a:rPr lang="en-US" dirty="0"/>
              <a:t>Procedure: </a:t>
            </a:r>
            <a:r>
              <a:rPr lang="en-US" b="1" dirty="0"/>
              <a:t>Analysis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962400"/>
            <a:ext cx="28956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507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8183880" cy="4815840"/>
          </a:xfrm>
        </p:spPr>
        <p:txBody>
          <a:bodyPr>
            <a:normAutofit fontScale="90000"/>
          </a:bodyPr>
          <a:lstStyle/>
          <a:p>
            <a:pPr algn="ctr"/>
            <a:r>
              <a:rPr lang="en-US" sz="3200" b="0" dirty="0" smtClean="0">
                <a:solidFill>
                  <a:schemeClr val="accent4">
                    <a:lumMod val="75000"/>
                  </a:schemeClr>
                </a:solidFill>
              </a:rPr>
              <a:t/>
            </a:r>
            <a:br>
              <a:rPr lang="en-US" sz="3200" b="0" dirty="0" smtClean="0">
                <a:solidFill>
                  <a:schemeClr val="accent4">
                    <a:lumMod val="75000"/>
                  </a:schemeClr>
                </a:solidFill>
              </a:rPr>
            </a:br>
            <a:r>
              <a:rPr lang="en-US" sz="3200" b="0" dirty="0" smtClean="0">
                <a:solidFill>
                  <a:schemeClr val="accent4">
                    <a:lumMod val="75000"/>
                  </a:schemeClr>
                </a:solidFill>
              </a:rPr>
              <a:t>-What </a:t>
            </a:r>
            <a:r>
              <a:rPr lang="en-US" sz="3200" b="0" dirty="0">
                <a:solidFill>
                  <a:schemeClr val="accent4">
                    <a:lumMod val="75000"/>
                  </a:schemeClr>
                </a:solidFill>
              </a:rPr>
              <a:t>is the slope of your equation, and what does it represent in this context</a:t>
            </a:r>
            <a:r>
              <a:rPr lang="en-US" sz="3200" b="0" dirty="0" smtClean="0">
                <a:solidFill>
                  <a:schemeClr val="accent4">
                    <a:lumMod val="75000"/>
                  </a:schemeClr>
                </a:solidFill>
              </a:rPr>
              <a:t>?</a:t>
            </a:r>
            <a:br>
              <a:rPr lang="en-US" sz="3200" b="0" dirty="0" smtClean="0">
                <a:solidFill>
                  <a:schemeClr val="accent4">
                    <a:lumMod val="75000"/>
                  </a:schemeClr>
                </a:solidFill>
              </a:rPr>
            </a:br>
            <a:r>
              <a:rPr lang="en-US" sz="3200" b="0" dirty="0" smtClean="0">
                <a:solidFill>
                  <a:schemeClr val="accent4">
                    <a:lumMod val="75000"/>
                  </a:schemeClr>
                </a:solidFill>
              </a:rPr>
              <a:t>			</a:t>
            </a:r>
            <a:br>
              <a:rPr lang="en-US" sz="3200" b="0" dirty="0" smtClean="0">
                <a:solidFill>
                  <a:schemeClr val="accent4">
                    <a:lumMod val="75000"/>
                  </a:schemeClr>
                </a:solidFill>
              </a:rPr>
            </a:br>
            <a:r>
              <a:rPr lang="en-US" sz="3200" b="0" dirty="0" smtClean="0">
                <a:solidFill>
                  <a:schemeClr val="accent4">
                    <a:lumMod val="75000"/>
                  </a:schemeClr>
                </a:solidFill>
              </a:rPr>
              <a:t>               		</a:t>
            </a:r>
            <a:r>
              <a:rPr lang="en-US" sz="2200" b="0" dirty="0" smtClean="0">
                <a:solidFill>
                  <a:schemeClr val="accent4">
                    <a:lumMod val="75000"/>
                  </a:schemeClr>
                </a:solidFill>
              </a:rPr>
              <a:t>(Slope- # of rubber bands 					increases by two)</a:t>
            </a:r>
            <a:r>
              <a:rPr lang="en-US" sz="3200" b="0" dirty="0" smtClean="0">
                <a:solidFill>
                  <a:schemeClr val="accent4">
                    <a:lumMod val="75000"/>
                  </a:schemeClr>
                </a:solidFill>
              </a:rPr>
              <a:t/>
            </a:r>
            <a:br>
              <a:rPr lang="en-US" sz="3200" b="0" dirty="0" smtClean="0">
                <a:solidFill>
                  <a:schemeClr val="accent4">
                    <a:lumMod val="75000"/>
                  </a:schemeClr>
                </a:solidFill>
              </a:rPr>
            </a:br>
            <a:r>
              <a:rPr lang="en-US" sz="3200" b="0" dirty="0" smtClean="0">
                <a:solidFill>
                  <a:schemeClr val="accent4">
                    <a:lumMod val="75000"/>
                  </a:schemeClr>
                </a:solidFill>
              </a:rPr>
              <a:t/>
            </a:r>
            <a:br>
              <a:rPr lang="en-US" sz="3200" b="0" dirty="0" smtClean="0">
                <a:solidFill>
                  <a:schemeClr val="accent4">
                    <a:lumMod val="75000"/>
                  </a:schemeClr>
                </a:solidFill>
              </a:rPr>
            </a:br>
            <a:r>
              <a:rPr lang="en-US" sz="3200" b="0" dirty="0">
                <a:solidFill>
                  <a:schemeClr val="accent4">
                    <a:lumMod val="75000"/>
                  </a:schemeClr>
                </a:solidFill>
              </a:rPr>
              <a:t/>
            </a:r>
            <a:br>
              <a:rPr lang="en-US" sz="3200" b="0" dirty="0">
                <a:solidFill>
                  <a:schemeClr val="accent4">
                    <a:lumMod val="75000"/>
                  </a:schemeClr>
                </a:solidFill>
              </a:rPr>
            </a:br>
            <a:r>
              <a:rPr lang="en-US" sz="3200" b="0" dirty="0" smtClean="0">
                <a:solidFill>
                  <a:schemeClr val="accent4">
                    <a:lumMod val="75000"/>
                  </a:schemeClr>
                </a:solidFill>
              </a:rPr>
              <a:t>-What </a:t>
            </a:r>
            <a:r>
              <a:rPr lang="en-US" sz="3200" b="0" dirty="0">
                <a:solidFill>
                  <a:schemeClr val="accent4">
                    <a:lumMod val="75000"/>
                  </a:schemeClr>
                </a:solidFill>
              </a:rPr>
              <a:t>is the </a:t>
            </a:r>
            <a:r>
              <a:rPr lang="en-US" sz="3200" b="0" i="1" dirty="0">
                <a:solidFill>
                  <a:schemeClr val="accent4">
                    <a:lumMod val="75000"/>
                  </a:schemeClr>
                </a:solidFill>
              </a:rPr>
              <a:t>y</a:t>
            </a:r>
            <a:r>
              <a:rPr lang="en-US" sz="3200" b="0" dirty="0">
                <a:solidFill>
                  <a:schemeClr val="accent4">
                    <a:lumMod val="75000"/>
                  </a:schemeClr>
                </a:solidFill>
              </a:rPr>
              <a:t>-intercept of your equation, and what does it represent in this context</a:t>
            </a:r>
            <a:r>
              <a:rPr lang="en-US" sz="3200" b="0" dirty="0" smtClean="0">
                <a:solidFill>
                  <a:schemeClr val="accent4">
                    <a:lumMod val="75000"/>
                  </a:schemeClr>
                </a:solidFill>
              </a:rPr>
              <a:t>?</a:t>
            </a:r>
            <a:br>
              <a:rPr lang="en-US" sz="3200" b="0" dirty="0" smtClean="0">
                <a:solidFill>
                  <a:schemeClr val="accent4">
                    <a:lumMod val="75000"/>
                  </a:schemeClr>
                </a:solidFill>
              </a:rPr>
            </a:br>
            <a:r>
              <a:rPr lang="en-US" sz="2200" b="0" dirty="0" smtClean="0">
                <a:solidFill>
                  <a:schemeClr val="accent4">
                    <a:lumMod val="75000"/>
                  </a:schemeClr>
                </a:solidFill>
              </a:rPr>
              <a:t>?(x=0)?</a:t>
            </a:r>
            <a:r>
              <a:rPr lang="en-US" sz="3200" b="0" dirty="0" smtClean="0">
                <a:solidFill>
                  <a:schemeClr val="accent4">
                    <a:lumMod val="75000"/>
                  </a:schemeClr>
                </a:solidFill>
              </a:rPr>
              <a:t/>
            </a:r>
            <a:br>
              <a:rPr lang="en-US" sz="3200" b="0" dirty="0" smtClean="0">
                <a:solidFill>
                  <a:schemeClr val="accent4">
                    <a:lumMod val="75000"/>
                  </a:schemeClr>
                </a:solidFill>
              </a:rPr>
            </a:br>
            <a:endParaRPr lang="en-US" sz="3200" dirty="0">
              <a:solidFill>
                <a:schemeClr val="accent4">
                  <a:lumMod val="75000"/>
                </a:schemeClr>
              </a:solidFill>
            </a:endParaRPr>
          </a:p>
        </p:txBody>
      </p:sp>
      <p:sp>
        <p:nvSpPr>
          <p:cNvPr id="3" name="Content Placeholder 2"/>
          <p:cNvSpPr>
            <a:spLocks noGrp="1"/>
          </p:cNvSpPr>
          <p:nvPr>
            <p:ph idx="1"/>
          </p:nvPr>
        </p:nvSpPr>
        <p:spPr>
          <a:xfrm>
            <a:off x="502920" y="530352"/>
            <a:ext cx="8183880" cy="765048"/>
          </a:xfrm>
        </p:spPr>
        <p:txBody>
          <a:bodyPr/>
          <a:lstStyle/>
          <a:p>
            <a:r>
              <a:rPr lang="en-US" dirty="0"/>
              <a:t>Procedure: </a:t>
            </a:r>
            <a:r>
              <a:rPr lang="en-US" b="1" dirty="0"/>
              <a:t>Analysis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90800"/>
            <a:ext cx="2896004" cy="1333686"/>
          </a:xfrm>
          <a:prstGeom prst="rect">
            <a:avLst/>
          </a:prstGeom>
        </p:spPr>
      </p:pic>
    </p:spTree>
    <p:extLst>
      <p:ext uri="{BB962C8B-B14F-4D97-AF65-F5344CB8AC3E}">
        <p14:creationId xmlns:p14="http://schemas.microsoft.com/office/powerpoint/2010/main" val="271443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1295400"/>
            <a:ext cx="8183880" cy="4739640"/>
          </a:xfrm>
        </p:spPr>
        <p:txBody>
          <a:bodyPr>
            <a:normAutofit fontScale="90000"/>
          </a:bodyPr>
          <a:lstStyle/>
          <a:p>
            <a:pPr algn="ctr"/>
            <a:r>
              <a:rPr lang="en-US" dirty="0">
                <a:solidFill>
                  <a:schemeClr val="accent4">
                    <a:lumMod val="75000"/>
                  </a:schemeClr>
                </a:solidFill>
              </a:rPr>
              <a:t>	</a:t>
            </a:r>
            <a:r>
              <a:rPr lang="en-US" dirty="0" smtClean="0">
                <a:solidFill>
                  <a:schemeClr val="accent4">
                    <a:lumMod val="75000"/>
                  </a:schemeClr>
                </a:solidFill>
              </a:rPr>
              <a:t>-The student will make predictions and collect data using a rubber band bungee cord and a Barbie doll.</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-The student will create a scatterplot using the data that was collected to determine a line of best fit. </a:t>
            </a:r>
            <a:endParaRPr lang="en-US" dirty="0">
              <a:solidFill>
                <a:schemeClr val="accent4">
                  <a:lumMod val="75000"/>
                </a:schemeClr>
              </a:solidFill>
            </a:endParaRPr>
          </a:p>
        </p:txBody>
      </p:sp>
      <p:sp>
        <p:nvSpPr>
          <p:cNvPr id="5" name="Content Placeholder 4"/>
          <p:cNvSpPr>
            <a:spLocks noGrp="1"/>
          </p:cNvSpPr>
          <p:nvPr>
            <p:ph idx="1"/>
          </p:nvPr>
        </p:nvSpPr>
        <p:spPr>
          <a:xfrm>
            <a:off x="502920" y="530352"/>
            <a:ext cx="8183880" cy="612648"/>
          </a:xfrm>
        </p:spPr>
        <p:txBody>
          <a:bodyPr/>
          <a:lstStyle/>
          <a:p>
            <a:r>
              <a:rPr lang="en-US" dirty="0" smtClean="0"/>
              <a:t>Goals</a:t>
            </a:r>
            <a:endParaRPr lang="en-US" dirty="0"/>
          </a:p>
        </p:txBody>
      </p:sp>
    </p:spTree>
    <p:extLst>
      <p:ext uri="{BB962C8B-B14F-4D97-AF65-F5344CB8AC3E}">
        <p14:creationId xmlns:p14="http://schemas.microsoft.com/office/powerpoint/2010/main" val="3182967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4739640"/>
          </a:xfrm>
        </p:spPr>
        <p:txBody>
          <a:bodyPr>
            <a:normAutofit/>
          </a:bodyPr>
          <a:lstStyle/>
          <a:p>
            <a:pPr algn="ctr"/>
            <a:r>
              <a:rPr lang="en-US" sz="2800" b="0" dirty="0" smtClean="0">
                <a:solidFill>
                  <a:schemeClr val="accent4">
                    <a:lumMod val="75000"/>
                  </a:schemeClr>
                </a:solidFill>
              </a:rPr>
              <a:t>-Based </a:t>
            </a:r>
            <a:r>
              <a:rPr lang="en-US" sz="2800" b="0" dirty="0">
                <a:solidFill>
                  <a:schemeClr val="accent4">
                    <a:lumMod val="75000"/>
                  </a:schemeClr>
                </a:solidFill>
              </a:rPr>
              <a:t>on your data, what would you predict is the maximum number of rubber bands </a:t>
            </a:r>
            <a:r>
              <a:rPr lang="en-US" sz="2800" b="0" dirty="0" smtClean="0">
                <a:solidFill>
                  <a:schemeClr val="accent4">
                    <a:lumMod val="75000"/>
                  </a:schemeClr>
                </a:solidFill>
              </a:rPr>
              <a:t>Barbie needs to safely </a:t>
            </a:r>
            <a:r>
              <a:rPr lang="en-US" sz="2800" b="0" dirty="0">
                <a:solidFill>
                  <a:schemeClr val="accent4">
                    <a:lumMod val="75000"/>
                  </a:schemeClr>
                </a:solidFill>
              </a:rPr>
              <a:t>jump </a:t>
            </a:r>
            <a:r>
              <a:rPr lang="en-US" sz="2800" b="0" dirty="0" smtClean="0">
                <a:solidFill>
                  <a:schemeClr val="accent4">
                    <a:lumMod val="75000"/>
                  </a:schemeClr>
                </a:solidFill>
              </a:rPr>
              <a:t>400 </a:t>
            </a:r>
            <a:r>
              <a:rPr lang="en-US" sz="2800" b="0" dirty="0">
                <a:solidFill>
                  <a:schemeClr val="accent4">
                    <a:lumMod val="75000"/>
                  </a:schemeClr>
                </a:solidFill>
              </a:rPr>
              <a:t>cm</a:t>
            </a:r>
            <a:r>
              <a:rPr lang="en-US" sz="2800" b="0" dirty="0" smtClean="0">
                <a:solidFill>
                  <a:schemeClr val="accent4">
                    <a:lumMod val="75000"/>
                  </a:schemeClr>
                </a:solidFill>
              </a:rPr>
              <a:t>?</a:t>
            </a:r>
            <a:br>
              <a:rPr lang="en-US" sz="2800" b="0" dirty="0" smtClean="0">
                <a:solidFill>
                  <a:schemeClr val="accent4">
                    <a:lumMod val="75000"/>
                  </a:schemeClr>
                </a:solidFill>
              </a:rPr>
            </a:br>
            <a:r>
              <a:rPr lang="en-US" sz="2800" b="0" dirty="0">
                <a:solidFill>
                  <a:schemeClr val="accent4">
                    <a:lumMod val="75000"/>
                  </a:schemeClr>
                </a:solidFill>
              </a:rPr>
              <a:t/>
            </a:r>
            <a:br>
              <a:rPr lang="en-US" sz="2800" b="0" dirty="0">
                <a:solidFill>
                  <a:schemeClr val="accent4">
                    <a:lumMod val="75000"/>
                  </a:schemeClr>
                </a:solidFill>
              </a:rPr>
            </a:br>
            <a:r>
              <a:rPr lang="en-US" sz="2800" b="0" dirty="0">
                <a:solidFill>
                  <a:schemeClr val="accent4">
                    <a:lumMod val="75000"/>
                  </a:schemeClr>
                </a:solidFill>
              </a:rPr>
              <a:t>Using your Line of Best Fit: </a:t>
            </a:r>
            <a:r>
              <a:rPr lang="en-US" sz="2800" b="0" dirty="0" smtClean="0">
                <a:solidFill>
                  <a:schemeClr val="accent4">
                    <a:lumMod val="75000"/>
                  </a:schemeClr>
                </a:solidFill>
              </a:rPr>
              <a:t>________________________________</a:t>
            </a:r>
            <a:br>
              <a:rPr lang="en-US" sz="2800" b="0" dirty="0" smtClean="0">
                <a:solidFill>
                  <a:schemeClr val="accent4">
                    <a:lumMod val="75000"/>
                  </a:schemeClr>
                </a:solidFill>
              </a:rPr>
            </a:br>
            <a:r>
              <a:rPr lang="en-US" sz="1800" b="0" dirty="0">
                <a:solidFill>
                  <a:schemeClr val="accent4">
                    <a:lumMod val="75000"/>
                  </a:schemeClr>
                </a:solidFill>
              </a:rPr>
              <a:t>Are your predictions reliable? Justify your answer. Be sure to consider your methods </a:t>
            </a:r>
            <a:r>
              <a:rPr lang="en-US" sz="1800" b="0" dirty="0" smtClean="0">
                <a:solidFill>
                  <a:schemeClr val="accent4">
                    <a:lumMod val="75000"/>
                  </a:schemeClr>
                </a:solidFill>
              </a:rPr>
              <a:t>of collecting</a:t>
            </a:r>
            <a:r>
              <a:rPr lang="en-US" sz="1800" b="0" dirty="0">
                <a:solidFill>
                  <a:schemeClr val="accent4">
                    <a:lumMod val="75000"/>
                  </a:schemeClr>
                </a:solidFill>
              </a:rPr>
              <a:t>, recording, and plotting data</a:t>
            </a:r>
            <a:r>
              <a:rPr lang="en-US" sz="1800" b="0" dirty="0" smtClean="0">
                <a:solidFill>
                  <a:schemeClr val="accent4">
                    <a:lumMod val="75000"/>
                  </a:schemeClr>
                </a:solidFill>
              </a:rPr>
              <a:t>.</a:t>
            </a:r>
            <a:br>
              <a:rPr lang="en-US" sz="1800" b="0" dirty="0" smtClean="0">
                <a:solidFill>
                  <a:schemeClr val="accent4">
                    <a:lumMod val="75000"/>
                  </a:schemeClr>
                </a:solidFill>
              </a:rPr>
            </a:br>
            <a:r>
              <a:rPr lang="en-US" sz="1800" b="0" dirty="0" smtClean="0">
                <a:solidFill>
                  <a:schemeClr val="accent4">
                    <a:lumMod val="75000"/>
                  </a:schemeClr>
                </a:solidFill>
              </a:rPr>
              <a:t/>
            </a:r>
            <a:br>
              <a:rPr lang="en-US" sz="1800" b="0" dirty="0" smtClean="0">
                <a:solidFill>
                  <a:schemeClr val="accent4">
                    <a:lumMod val="75000"/>
                  </a:schemeClr>
                </a:solidFill>
              </a:rPr>
            </a:br>
            <a:r>
              <a:rPr lang="en-US" sz="2800" b="0" dirty="0">
                <a:solidFill>
                  <a:schemeClr val="accent4">
                    <a:lumMod val="75000"/>
                  </a:schemeClr>
                </a:solidFill>
              </a:rPr>
              <a:t/>
            </a:r>
            <a:br>
              <a:rPr lang="en-US" sz="2800" b="0" dirty="0">
                <a:solidFill>
                  <a:schemeClr val="accent4">
                    <a:lumMod val="75000"/>
                  </a:schemeClr>
                </a:solidFill>
              </a:rPr>
            </a:br>
            <a:endParaRPr lang="en-US" sz="2800" dirty="0">
              <a:solidFill>
                <a:schemeClr val="accent4">
                  <a:lumMod val="75000"/>
                </a:schemeClr>
              </a:solidFill>
            </a:endParaRPr>
          </a:p>
        </p:txBody>
      </p:sp>
      <p:sp>
        <p:nvSpPr>
          <p:cNvPr id="3" name="Content Placeholder 2"/>
          <p:cNvSpPr>
            <a:spLocks noGrp="1"/>
          </p:cNvSpPr>
          <p:nvPr>
            <p:ph idx="1"/>
          </p:nvPr>
        </p:nvSpPr>
        <p:spPr>
          <a:xfrm>
            <a:off x="502920" y="530352"/>
            <a:ext cx="8183880" cy="688848"/>
          </a:xfrm>
        </p:spPr>
        <p:txBody>
          <a:bodyPr/>
          <a:lstStyle/>
          <a:p>
            <a:r>
              <a:rPr lang="en-US" dirty="0" smtClean="0"/>
              <a:t>Results: </a:t>
            </a:r>
            <a:r>
              <a:rPr lang="en-US" b="1" dirty="0" smtClean="0"/>
              <a:t>Synthesis </a:t>
            </a:r>
            <a:endParaRPr lang="en-US" b="1" dirty="0"/>
          </a:p>
        </p:txBody>
      </p:sp>
    </p:spTree>
    <p:extLst>
      <p:ext uri="{BB962C8B-B14F-4D97-AF65-F5344CB8AC3E}">
        <p14:creationId xmlns:p14="http://schemas.microsoft.com/office/powerpoint/2010/main" val="3469969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143000"/>
            <a:ext cx="8183880" cy="4892040"/>
          </a:xfrm>
        </p:spPr>
        <p:txBody>
          <a:bodyPr>
            <a:normAutofit fontScale="90000"/>
          </a:bodyPr>
          <a:lstStyle/>
          <a:p>
            <a:pPr algn="ctr"/>
            <a:r>
              <a:rPr lang="en-US" b="0" dirty="0" smtClean="0">
                <a:solidFill>
                  <a:schemeClr val="accent4">
                    <a:lumMod val="75000"/>
                  </a:schemeClr>
                </a:solidFill>
              </a:rPr>
              <a:t>- What variables impacted the results of this experiment?</a:t>
            </a:r>
            <a:br>
              <a:rPr lang="en-US" b="0" dirty="0" smtClean="0">
                <a:solidFill>
                  <a:schemeClr val="accent4">
                    <a:lumMod val="75000"/>
                  </a:schemeClr>
                </a:solidFill>
              </a:rPr>
            </a:br>
            <a:r>
              <a:rPr lang="en-US" b="0" dirty="0" smtClean="0">
                <a:solidFill>
                  <a:schemeClr val="accent4">
                    <a:lumMod val="75000"/>
                  </a:schemeClr>
                </a:solidFill>
              </a:rPr>
              <a:t/>
            </a:r>
            <a:br>
              <a:rPr lang="en-US" b="0" dirty="0" smtClean="0">
                <a:solidFill>
                  <a:schemeClr val="accent4">
                    <a:lumMod val="75000"/>
                  </a:schemeClr>
                </a:solidFill>
              </a:rPr>
            </a:br>
            <a:r>
              <a:rPr lang="en-US" b="0" dirty="0" smtClean="0">
                <a:solidFill>
                  <a:schemeClr val="accent4">
                    <a:lumMod val="75000"/>
                  </a:schemeClr>
                </a:solidFill>
              </a:rPr>
              <a:t>- How would you improve this experiment?</a:t>
            </a:r>
            <a:r>
              <a:rPr lang="en-US" b="0" dirty="0">
                <a:solidFill>
                  <a:schemeClr val="accent4">
                    <a:lumMod val="75000"/>
                  </a:schemeClr>
                </a:solidFill>
              </a:rPr>
              <a:t/>
            </a:r>
            <a:br>
              <a:rPr lang="en-US" b="0" dirty="0">
                <a:solidFill>
                  <a:schemeClr val="accent4">
                    <a:lumMod val="75000"/>
                  </a:schemeClr>
                </a:solidFill>
              </a:rPr>
            </a:br>
            <a:r>
              <a:rPr lang="en-US" b="0" dirty="0" smtClean="0">
                <a:solidFill>
                  <a:schemeClr val="accent4">
                    <a:lumMod val="75000"/>
                  </a:schemeClr>
                </a:solidFill>
              </a:rPr>
              <a:t/>
            </a:r>
            <a:br>
              <a:rPr lang="en-US" b="0" dirty="0" smtClean="0">
                <a:solidFill>
                  <a:schemeClr val="accent4">
                    <a:lumMod val="75000"/>
                  </a:schemeClr>
                </a:solidFill>
              </a:rPr>
            </a:br>
            <a:r>
              <a:rPr lang="en-US" b="0" dirty="0" smtClean="0">
                <a:solidFill>
                  <a:schemeClr val="accent4">
                    <a:lumMod val="75000"/>
                  </a:schemeClr>
                </a:solidFill>
              </a:rPr>
              <a:t>- What can we do to make this a more reliable experiment? </a:t>
            </a:r>
            <a:br>
              <a:rPr lang="en-US" b="0" dirty="0" smtClean="0">
                <a:solidFill>
                  <a:schemeClr val="accent4">
                    <a:lumMod val="75000"/>
                  </a:schemeClr>
                </a:solidFill>
              </a:rPr>
            </a:br>
            <a:r>
              <a:rPr lang="en-US" sz="2800" b="0" dirty="0" smtClean="0">
                <a:solidFill>
                  <a:schemeClr val="accent4">
                    <a:lumMod val="75000"/>
                  </a:schemeClr>
                </a:solidFill>
              </a:rPr>
              <a:t>(Rubber band size)</a:t>
            </a:r>
            <a:br>
              <a:rPr lang="en-US" sz="2800" b="0" dirty="0" smtClean="0">
                <a:solidFill>
                  <a:schemeClr val="accent4">
                    <a:lumMod val="75000"/>
                  </a:schemeClr>
                </a:solidFill>
              </a:rPr>
            </a:br>
            <a:endParaRPr lang="en-US" sz="2800" b="0" dirty="0">
              <a:solidFill>
                <a:schemeClr val="accent4">
                  <a:lumMod val="75000"/>
                </a:schemeClr>
              </a:solidFill>
            </a:endParaRPr>
          </a:p>
        </p:txBody>
      </p:sp>
      <p:sp>
        <p:nvSpPr>
          <p:cNvPr id="3" name="Content Placeholder 2"/>
          <p:cNvSpPr>
            <a:spLocks noGrp="1"/>
          </p:cNvSpPr>
          <p:nvPr>
            <p:ph idx="1"/>
          </p:nvPr>
        </p:nvSpPr>
        <p:spPr>
          <a:xfrm>
            <a:off x="502920" y="530352"/>
            <a:ext cx="8183880" cy="688848"/>
          </a:xfrm>
        </p:spPr>
        <p:txBody>
          <a:bodyPr/>
          <a:lstStyle/>
          <a:p>
            <a:r>
              <a:rPr lang="en-US" dirty="0"/>
              <a:t>Results: </a:t>
            </a:r>
            <a:r>
              <a:rPr lang="en-US" b="1" dirty="0"/>
              <a:t>Synthesis </a:t>
            </a:r>
          </a:p>
          <a:p>
            <a:endParaRPr lang="en-US" dirty="0"/>
          </a:p>
        </p:txBody>
      </p:sp>
    </p:spTree>
    <p:extLst>
      <p:ext uri="{BB962C8B-B14F-4D97-AF65-F5344CB8AC3E}">
        <p14:creationId xmlns:p14="http://schemas.microsoft.com/office/powerpoint/2010/main" val="2126511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447800"/>
            <a:ext cx="8183880" cy="4587240"/>
          </a:xfrm>
        </p:spPr>
        <p:txBody>
          <a:bodyPr>
            <a:normAutofit fontScale="90000"/>
          </a:bodyPr>
          <a:lstStyle/>
          <a:p>
            <a:r>
              <a:rPr lang="en-US" sz="2800" dirty="0" smtClean="0">
                <a:solidFill>
                  <a:schemeClr val="accent4">
                    <a:lumMod val="75000"/>
                  </a:schemeClr>
                </a:solidFill>
              </a:rPr>
              <a:t>- The students will conduct the experiment again, record their findings, and compare/contrast these results with the results from the previous trial.</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r>
              <a:rPr lang="en-US" sz="2800" dirty="0" smtClean="0">
                <a:solidFill>
                  <a:schemeClr val="accent4">
                    <a:lumMod val="75000"/>
                  </a:schemeClr>
                </a:solidFill>
              </a:rPr>
              <a:t>- Did the data change? Did the distance fluctuate for each pair of rubber bands?</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r>
              <a:rPr lang="en-US" sz="2800" dirty="0" smtClean="0">
                <a:solidFill>
                  <a:schemeClr val="accent4">
                    <a:lumMod val="75000"/>
                  </a:schemeClr>
                </a:solidFill>
              </a:rPr>
              <a:t>- Is this an accurate and valid experiment?</a:t>
            </a:r>
            <a:br>
              <a:rPr lang="en-US" sz="2800" dirty="0" smtClean="0">
                <a:solidFill>
                  <a:schemeClr val="accent4">
                    <a:lumMod val="75000"/>
                  </a:schemeClr>
                </a:solidFill>
              </a:rPr>
            </a:br>
            <a:r>
              <a:rPr lang="en-US" sz="2800" dirty="0">
                <a:solidFill>
                  <a:schemeClr val="accent4">
                    <a:lumMod val="75000"/>
                  </a:schemeClr>
                </a:solidFill>
              </a:rPr>
              <a:t/>
            </a:r>
            <a:br>
              <a:rPr lang="en-US" sz="2800" dirty="0">
                <a:solidFill>
                  <a:schemeClr val="accent4">
                    <a:lumMod val="75000"/>
                  </a:schemeClr>
                </a:solidFill>
              </a:rPr>
            </a:br>
            <a:r>
              <a:rPr lang="en-US" sz="2800" dirty="0" smtClean="0">
                <a:solidFill>
                  <a:schemeClr val="accent4">
                    <a:lumMod val="75000"/>
                  </a:schemeClr>
                </a:solidFill>
              </a:rPr>
              <a:t>- What are the flaws of this activity?  </a:t>
            </a:r>
            <a:br>
              <a:rPr lang="en-US" sz="2800" dirty="0" smtClean="0">
                <a:solidFill>
                  <a:schemeClr val="accent4">
                    <a:lumMod val="75000"/>
                  </a:schemeClr>
                </a:solidFill>
              </a:rPr>
            </a:br>
            <a:endParaRPr lang="en-US" sz="2800" dirty="0">
              <a:solidFill>
                <a:schemeClr val="accent4">
                  <a:lumMod val="75000"/>
                </a:schemeClr>
              </a:solidFill>
            </a:endParaRPr>
          </a:p>
        </p:txBody>
      </p:sp>
      <p:sp>
        <p:nvSpPr>
          <p:cNvPr id="3" name="Content Placeholder 2"/>
          <p:cNvSpPr>
            <a:spLocks noGrp="1"/>
          </p:cNvSpPr>
          <p:nvPr>
            <p:ph idx="1"/>
          </p:nvPr>
        </p:nvSpPr>
        <p:spPr>
          <a:xfrm>
            <a:off x="502920" y="530352"/>
            <a:ext cx="8183880" cy="765048"/>
          </a:xfrm>
        </p:spPr>
        <p:txBody>
          <a:bodyPr/>
          <a:lstStyle/>
          <a:p>
            <a:r>
              <a:rPr lang="en-US" dirty="0" smtClean="0"/>
              <a:t>Next Steps: </a:t>
            </a:r>
            <a:r>
              <a:rPr lang="en-US" b="1" dirty="0" smtClean="0"/>
              <a:t>Evaluation</a:t>
            </a:r>
            <a:endParaRPr lang="en-US" b="1" dirty="0"/>
          </a:p>
        </p:txBody>
      </p:sp>
    </p:spTree>
    <p:extLst>
      <p:ext uri="{BB962C8B-B14F-4D97-AF65-F5344CB8AC3E}">
        <p14:creationId xmlns:p14="http://schemas.microsoft.com/office/powerpoint/2010/main" val="3246656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4739640"/>
          </a:xfrm>
        </p:spPr>
        <p:txBody>
          <a:bodyPr>
            <a:normAutofit fontScale="90000"/>
          </a:bodyPr>
          <a:lstStyle/>
          <a:p>
            <a:pPr algn="ctr"/>
            <a:r>
              <a:rPr lang="en-US" sz="3200" dirty="0" smtClean="0">
                <a:solidFill>
                  <a:schemeClr val="accent4">
                    <a:lumMod val="75000"/>
                  </a:schemeClr>
                </a:solidFill>
              </a:rPr>
              <a:t/>
            </a:r>
            <a:br>
              <a:rPr lang="en-US" sz="3200" dirty="0" smtClean="0">
                <a:solidFill>
                  <a:schemeClr val="accent4">
                    <a:lumMod val="75000"/>
                  </a:schemeClr>
                </a:solidFill>
              </a:rPr>
            </a:br>
            <a:r>
              <a:rPr lang="en-US" sz="2700" dirty="0" smtClean="0">
                <a:solidFill>
                  <a:schemeClr val="accent4">
                    <a:lumMod val="75000"/>
                  </a:schemeClr>
                </a:solidFill>
              </a:rPr>
              <a:t>As the number of rubber bands increase, so does the distance that Barbie drops.</a:t>
            </a:r>
            <a:r>
              <a:rPr lang="en-US" sz="3200" dirty="0" smtClean="0">
                <a:solidFill>
                  <a:schemeClr val="accent4">
                    <a:lumMod val="75000"/>
                  </a:schemeClr>
                </a:solidFill>
              </a:rPr>
              <a:t/>
            </a:r>
            <a:br>
              <a:rPr lang="en-US" sz="3200" dirty="0" smtClean="0">
                <a:solidFill>
                  <a:schemeClr val="accent4">
                    <a:lumMod val="75000"/>
                  </a:schemeClr>
                </a:solidFill>
              </a:rPr>
            </a:br>
            <a:r>
              <a:rPr lang="en-US" sz="3200" dirty="0">
                <a:solidFill>
                  <a:schemeClr val="accent4">
                    <a:lumMod val="75000"/>
                  </a:schemeClr>
                </a:solidFill>
              </a:rPr>
              <a:t/>
            </a:r>
            <a:br>
              <a:rPr lang="en-US" sz="3200" dirty="0">
                <a:solidFill>
                  <a:schemeClr val="accent4">
                    <a:lumMod val="75000"/>
                  </a:schemeClr>
                </a:solidFill>
              </a:rPr>
            </a:br>
            <a:r>
              <a:rPr lang="en-US" sz="2700" dirty="0">
                <a:solidFill>
                  <a:schemeClr val="accent4">
                    <a:lumMod val="75000"/>
                  </a:schemeClr>
                </a:solidFill>
              </a:rPr>
              <a:t>The students should realize that the different: rubber bands, Barbie dolls, observers, and releasers can alter the results for this experiment. </a:t>
            </a:r>
            <a:r>
              <a:rPr lang="en-US" dirty="0" smtClean="0">
                <a:solidFill>
                  <a:schemeClr val="accent4">
                    <a:lumMod val="75000"/>
                  </a:schemeClr>
                </a:solidFill>
              </a:rPr>
              <a:t/>
            </a:r>
            <a:br>
              <a:rPr lang="en-US" dirty="0" smtClean="0">
                <a:solidFill>
                  <a:schemeClr val="accent4">
                    <a:lumMod val="75000"/>
                  </a:schemeClr>
                </a:solidFill>
              </a:rPr>
            </a:br>
            <a:r>
              <a:rPr lang="en-US" sz="2700" dirty="0">
                <a:solidFill>
                  <a:schemeClr val="accent4">
                    <a:lumMod val="75000"/>
                  </a:schemeClr>
                </a:solidFill>
              </a:rPr>
              <a:t/>
            </a:r>
            <a:br>
              <a:rPr lang="en-US" sz="2700" dirty="0">
                <a:solidFill>
                  <a:schemeClr val="accent4">
                    <a:lumMod val="75000"/>
                  </a:schemeClr>
                </a:solidFill>
              </a:rPr>
            </a:br>
            <a:r>
              <a:rPr lang="en-US" sz="2700" dirty="0" smtClean="0">
                <a:solidFill>
                  <a:schemeClr val="accent4">
                    <a:lumMod val="75000"/>
                  </a:schemeClr>
                </a:solidFill>
              </a:rPr>
              <a:t>The students predicted, observed, and recorded data to investigate different variables and their interdependency. </a:t>
            </a:r>
            <a:r>
              <a:rPr lang="en-US" sz="3200" dirty="0">
                <a:solidFill>
                  <a:schemeClr val="accent4">
                    <a:lumMod val="75000"/>
                  </a:schemeClr>
                </a:solidFill>
              </a:rPr>
              <a:t/>
            </a:r>
            <a:br>
              <a:rPr lang="en-US" sz="3200" dirty="0">
                <a:solidFill>
                  <a:schemeClr val="accent4">
                    <a:lumMod val="75000"/>
                  </a:schemeClr>
                </a:solidFill>
              </a:rPr>
            </a:br>
            <a:endParaRPr lang="en-US" sz="3200" dirty="0">
              <a:solidFill>
                <a:schemeClr val="accent4">
                  <a:lumMod val="75000"/>
                </a:schemeClr>
              </a:solidFill>
            </a:endParaRPr>
          </a:p>
        </p:txBody>
      </p:sp>
      <p:sp>
        <p:nvSpPr>
          <p:cNvPr id="3" name="Content Placeholder 2"/>
          <p:cNvSpPr>
            <a:spLocks noGrp="1"/>
          </p:cNvSpPr>
          <p:nvPr>
            <p:ph idx="1"/>
          </p:nvPr>
        </p:nvSpPr>
        <p:spPr>
          <a:xfrm>
            <a:off x="502920" y="530352"/>
            <a:ext cx="8183880" cy="612648"/>
          </a:xfrm>
        </p:spPr>
        <p:txBody>
          <a:bodyPr/>
          <a:lstStyle/>
          <a:p>
            <a:r>
              <a:rPr lang="en-US" dirty="0" smtClean="0"/>
              <a:t>Conclusion:</a:t>
            </a:r>
            <a:endParaRPr lang="en-US" dirty="0"/>
          </a:p>
        </p:txBody>
      </p:sp>
    </p:spTree>
    <p:extLst>
      <p:ext uri="{BB962C8B-B14F-4D97-AF65-F5344CB8AC3E}">
        <p14:creationId xmlns:p14="http://schemas.microsoft.com/office/powerpoint/2010/main" val="235763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4739640"/>
          </a:xfrm>
        </p:spPr>
        <p:txBody>
          <a:bodyPr>
            <a:normAutofit/>
          </a:bodyPr>
          <a:lstStyle/>
          <a:p>
            <a:r>
              <a:rPr lang="en-US" sz="2800" dirty="0" smtClean="0">
                <a:solidFill>
                  <a:schemeClr val="accent4">
                    <a:lumMod val="75000"/>
                  </a:schemeClr>
                </a:solidFill>
                <a:effectLst/>
              </a:rPr>
              <a:t>-</a:t>
            </a:r>
            <a:r>
              <a:rPr lang="en-US" sz="2800" dirty="0" err="1" smtClean="0">
                <a:solidFill>
                  <a:schemeClr val="accent4">
                    <a:lumMod val="75000"/>
                  </a:schemeClr>
                </a:solidFill>
                <a:effectLst/>
              </a:rPr>
              <a:t>Zordak</a:t>
            </a:r>
            <a:r>
              <a:rPr lang="en-US" sz="2800" dirty="0">
                <a:solidFill>
                  <a:schemeClr val="accent4">
                    <a:lumMod val="75000"/>
                  </a:schemeClr>
                </a:solidFill>
                <a:effectLst/>
              </a:rPr>
              <a:t>, Samuel E. "Barbie Bungee." </a:t>
            </a:r>
            <a:r>
              <a:rPr lang="en-US" sz="2800" i="1" dirty="0">
                <a:solidFill>
                  <a:schemeClr val="accent4">
                    <a:lumMod val="75000"/>
                  </a:schemeClr>
                </a:solidFill>
                <a:effectLst/>
              </a:rPr>
              <a:t>Barbie Bungee</a:t>
            </a:r>
            <a:r>
              <a:rPr lang="en-US" sz="2800" dirty="0">
                <a:solidFill>
                  <a:schemeClr val="accent4">
                    <a:lumMod val="75000"/>
                  </a:schemeClr>
                </a:solidFill>
                <a:effectLst/>
              </a:rPr>
              <a:t>. NCTM, </a:t>
            </a:r>
            <a:r>
              <a:rPr lang="en-US" sz="2800" dirty="0" err="1">
                <a:solidFill>
                  <a:schemeClr val="accent4">
                    <a:lumMod val="75000"/>
                  </a:schemeClr>
                </a:solidFill>
                <a:effectLst/>
              </a:rPr>
              <a:t>n.d.</a:t>
            </a:r>
            <a:r>
              <a:rPr lang="en-US" sz="2800" dirty="0">
                <a:solidFill>
                  <a:schemeClr val="accent4">
                    <a:lumMod val="75000"/>
                  </a:schemeClr>
                </a:solidFill>
                <a:effectLst/>
              </a:rPr>
              <a:t> Web. 29 Apr. 2014</a:t>
            </a:r>
            <a:r>
              <a:rPr lang="en-US" sz="2800" dirty="0" smtClean="0">
                <a:solidFill>
                  <a:schemeClr val="accent4">
                    <a:lumMod val="75000"/>
                  </a:schemeClr>
                </a:solidFill>
                <a:effectLst/>
              </a:rPr>
              <a:t>.</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
            </a:r>
            <a:br>
              <a:rPr lang="en-US" dirty="0" smtClean="0">
                <a:effectLst/>
              </a:rPr>
            </a:br>
            <a:r>
              <a:rPr lang="en-US" dirty="0">
                <a:effectLst/>
              </a:rPr>
              <a:t/>
            </a:r>
            <a:br>
              <a:rPr lang="en-US" dirty="0">
                <a:effectLst/>
              </a:rPr>
            </a:br>
            <a:r>
              <a:rPr lang="en-US" sz="2800" dirty="0" smtClean="0">
                <a:effectLst/>
              </a:rPr>
              <a:t>Direct Link:</a:t>
            </a:r>
            <a:r>
              <a:rPr lang="en-US" dirty="0">
                <a:effectLst/>
              </a:rPr>
              <a:t/>
            </a:r>
            <a:br>
              <a:rPr lang="en-US" dirty="0">
                <a:effectLst/>
              </a:rPr>
            </a:br>
            <a:r>
              <a:rPr lang="en-US" sz="1800" dirty="0">
                <a:solidFill>
                  <a:schemeClr val="accent4">
                    <a:lumMod val="75000"/>
                  </a:schemeClr>
                </a:solidFill>
                <a:effectLst/>
                <a:hlinkClick r:id="rId2"/>
              </a:rPr>
              <a:t>http://</a:t>
            </a:r>
            <a:r>
              <a:rPr lang="en-US" sz="1800" dirty="0" smtClean="0">
                <a:solidFill>
                  <a:schemeClr val="accent4">
                    <a:lumMod val="75000"/>
                  </a:schemeClr>
                </a:solidFill>
                <a:effectLst/>
                <a:hlinkClick r:id="rId2"/>
              </a:rPr>
              <a:t>illuminations.nctm.org/Lesson.aspx?id=2157</a:t>
            </a:r>
            <a:r>
              <a:rPr lang="en-US" sz="1800" dirty="0" smtClean="0">
                <a:solidFill>
                  <a:schemeClr val="accent4">
                    <a:lumMod val="75000"/>
                  </a:schemeClr>
                </a:solidFill>
                <a:effectLst/>
              </a:rPr>
              <a:t/>
            </a:r>
            <a:br>
              <a:rPr lang="en-US" sz="1800" dirty="0" smtClean="0">
                <a:solidFill>
                  <a:schemeClr val="accent4">
                    <a:lumMod val="75000"/>
                  </a:schemeClr>
                </a:solidFill>
                <a:effectLst/>
              </a:rPr>
            </a:br>
            <a:endParaRPr lang="en-US" dirty="0">
              <a:solidFill>
                <a:schemeClr val="accent4">
                  <a:lumMod val="75000"/>
                </a:schemeClr>
              </a:solidFill>
            </a:endParaRPr>
          </a:p>
        </p:txBody>
      </p:sp>
      <p:sp>
        <p:nvSpPr>
          <p:cNvPr id="3" name="Content Placeholder 2"/>
          <p:cNvSpPr>
            <a:spLocks noGrp="1"/>
          </p:cNvSpPr>
          <p:nvPr>
            <p:ph idx="1"/>
          </p:nvPr>
        </p:nvSpPr>
        <p:spPr>
          <a:xfrm>
            <a:off x="502920" y="530352"/>
            <a:ext cx="8183880" cy="612648"/>
          </a:xfrm>
        </p:spPr>
        <p:txBody>
          <a:bodyPr/>
          <a:lstStyle/>
          <a:p>
            <a:r>
              <a:rPr lang="en-US" dirty="0" smtClean="0"/>
              <a:t>Resources</a:t>
            </a:r>
            <a:endParaRPr lang="en-US" dirty="0"/>
          </a:p>
        </p:txBody>
      </p:sp>
    </p:spTree>
    <p:extLst>
      <p:ext uri="{BB962C8B-B14F-4D97-AF65-F5344CB8AC3E}">
        <p14:creationId xmlns:p14="http://schemas.microsoft.com/office/powerpoint/2010/main" val="2852949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447800"/>
            <a:ext cx="8183880" cy="4587240"/>
          </a:xfrm>
        </p:spPr>
        <p:txBody>
          <a:bodyPr>
            <a:normAutofit fontScale="90000"/>
          </a:bodyPr>
          <a:lstStyle/>
          <a:p>
            <a:pPr algn="ctr"/>
            <a:r>
              <a:rPr lang="en-US" dirty="0" smtClean="0">
                <a:solidFill>
                  <a:schemeClr val="accent4">
                    <a:lumMod val="75000"/>
                  </a:schemeClr>
                </a:solidFill>
              </a:rPr>
              <a:t> -The student will compare his/her predictions with the recorded data and discuss the possible variables that could influence the results.</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-The student will perform this experiment twice to explore the validity of the results. </a:t>
            </a:r>
            <a:br>
              <a:rPr lang="en-US" dirty="0" smtClean="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457200" y="457200"/>
            <a:ext cx="8183880" cy="838200"/>
          </a:xfrm>
        </p:spPr>
        <p:txBody>
          <a:bodyPr/>
          <a:lstStyle/>
          <a:p>
            <a:r>
              <a:rPr lang="en-US" dirty="0" smtClean="0"/>
              <a:t>Goals</a:t>
            </a:r>
            <a:endParaRPr lang="en-US" dirty="0"/>
          </a:p>
        </p:txBody>
      </p:sp>
    </p:spTree>
    <p:extLst>
      <p:ext uri="{BB962C8B-B14F-4D97-AF65-F5344CB8AC3E}">
        <p14:creationId xmlns:p14="http://schemas.microsoft.com/office/powerpoint/2010/main" val="29655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143000"/>
            <a:ext cx="8183880" cy="4892040"/>
          </a:xfrm>
        </p:spPr>
        <p:txBody>
          <a:bodyPr>
            <a:normAutofit/>
          </a:bodyPr>
          <a:lstStyle/>
          <a:p>
            <a:pPr algn="ctr"/>
            <a:r>
              <a:rPr lang="en-US" sz="2800" dirty="0" smtClean="0">
                <a:solidFill>
                  <a:schemeClr val="accent4">
                    <a:lumMod val="75000"/>
                  </a:schemeClr>
                </a:solidFill>
              </a:rPr>
              <a:t> -Given the materials necessary, the student will make predictions and record data collected during the Barbie bungee experiment. </a:t>
            </a:r>
            <a:br>
              <a:rPr lang="en-US" sz="2800" dirty="0" smtClean="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a:solidFill>
                  <a:schemeClr val="accent4">
                    <a:lumMod val="75000"/>
                  </a:schemeClr>
                </a:solidFill>
              </a:rPr>
              <a:t>-</a:t>
            </a:r>
            <a:r>
              <a:rPr lang="en-US" sz="2800" dirty="0" smtClean="0">
                <a:solidFill>
                  <a:schemeClr val="accent4">
                    <a:lumMod val="75000"/>
                  </a:schemeClr>
                </a:solidFill>
              </a:rPr>
              <a:t>Given the line of best fit on the scatterplots, the student will make predictions of how many rubber bands it will take for Barbie to drop 400cm, successfully. </a:t>
            </a:r>
            <a:br>
              <a:rPr lang="en-US" sz="2800" dirty="0" smtClean="0">
                <a:solidFill>
                  <a:schemeClr val="accent4">
                    <a:lumMod val="75000"/>
                  </a:schemeClr>
                </a:solidFill>
              </a:rPr>
            </a:br>
            <a:endParaRPr lang="en-US" sz="2800" dirty="0">
              <a:solidFill>
                <a:schemeClr val="accent4">
                  <a:lumMod val="75000"/>
                </a:schemeClr>
              </a:solidFill>
            </a:endParaRPr>
          </a:p>
        </p:txBody>
      </p:sp>
      <p:sp>
        <p:nvSpPr>
          <p:cNvPr id="3" name="Content Placeholder 2"/>
          <p:cNvSpPr>
            <a:spLocks noGrp="1"/>
          </p:cNvSpPr>
          <p:nvPr>
            <p:ph idx="1"/>
          </p:nvPr>
        </p:nvSpPr>
        <p:spPr>
          <a:xfrm>
            <a:off x="502920" y="530352"/>
            <a:ext cx="8183880" cy="688848"/>
          </a:xfrm>
        </p:spPr>
        <p:txBody>
          <a:bodyPr/>
          <a:lstStyle/>
          <a:p>
            <a:r>
              <a:rPr lang="en-US" dirty="0" smtClean="0"/>
              <a:t>Objectives</a:t>
            </a:r>
            <a:endParaRPr lang="en-US" dirty="0"/>
          </a:p>
        </p:txBody>
      </p:sp>
    </p:spTree>
    <p:extLst>
      <p:ext uri="{BB962C8B-B14F-4D97-AF65-F5344CB8AC3E}">
        <p14:creationId xmlns:p14="http://schemas.microsoft.com/office/powerpoint/2010/main" val="3783000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183880" cy="4709160"/>
          </a:xfrm>
        </p:spPr>
        <p:txBody>
          <a:bodyPr>
            <a:normAutofit fontScale="90000"/>
          </a:bodyPr>
          <a:lstStyle/>
          <a:p>
            <a:r>
              <a:rPr lang="en-US" sz="2400" dirty="0">
                <a:solidFill>
                  <a:schemeClr val="accent4">
                    <a:lumMod val="75000"/>
                  </a:schemeClr>
                </a:solidFill>
                <a:effectLst/>
              </a:rPr>
              <a:t>Grade 8, Stats &amp; </a:t>
            </a:r>
            <a:r>
              <a:rPr lang="en-US" sz="2400" dirty="0" smtClean="0">
                <a:solidFill>
                  <a:schemeClr val="accent4">
                    <a:lumMod val="75000"/>
                  </a:schemeClr>
                </a:solidFill>
                <a:effectLst/>
              </a:rPr>
              <a:t>Probability</a:t>
            </a:r>
            <a:br>
              <a:rPr lang="en-US" sz="2400" dirty="0" smtClean="0">
                <a:solidFill>
                  <a:schemeClr val="accent4">
                    <a:lumMod val="75000"/>
                  </a:schemeClr>
                </a:solidFill>
                <a:effectLst/>
              </a:rPr>
            </a:br>
            <a:r>
              <a:rPr lang="en-US" sz="2400" dirty="0" smtClean="0">
                <a:solidFill>
                  <a:schemeClr val="accent4">
                    <a:lumMod val="75000"/>
                  </a:schemeClr>
                </a:solidFill>
                <a:effectLst/>
              </a:rPr>
              <a:t/>
            </a:r>
            <a:br>
              <a:rPr lang="en-US" sz="2400" dirty="0" smtClean="0">
                <a:solidFill>
                  <a:schemeClr val="accent4">
                    <a:lumMod val="75000"/>
                  </a:schemeClr>
                </a:solidFill>
                <a:effectLst/>
              </a:rPr>
            </a:br>
            <a:r>
              <a:rPr lang="en-US" sz="2000" dirty="0">
                <a:solidFill>
                  <a:schemeClr val="accent4">
                    <a:lumMod val="75000"/>
                  </a:schemeClr>
                </a:solidFill>
                <a:effectLst/>
              </a:rPr>
              <a:t>CCSS.Math.Content.8.SP.A.1</a:t>
            </a:r>
            <a:r>
              <a:rPr lang="en-US" sz="2400" dirty="0">
                <a:solidFill>
                  <a:schemeClr val="accent4">
                    <a:lumMod val="75000"/>
                  </a:schemeClr>
                </a:solidFill>
                <a:effectLst/>
              </a:rPr>
              <a:t/>
            </a:r>
            <a:br>
              <a:rPr lang="en-US" sz="2400" dirty="0">
                <a:solidFill>
                  <a:schemeClr val="accent4">
                    <a:lumMod val="75000"/>
                  </a:schemeClr>
                </a:solidFill>
                <a:effectLst/>
              </a:rPr>
            </a:br>
            <a:r>
              <a:rPr lang="en-US" sz="1600" dirty="0">
                <a:solidFill>
                  <a:schemeClr val="accent4">
                    <a:lumMod val="75000"/>
                  </a:schemeClr>
                </a:solidFill>
                <a:effectLst/>
              </a:rPr>
              <a:t>Construct and interpret scatter plots for bivariate measurement data to investigate patterns of association between two quantities. Describe patterns such as clustering, outliers, positive or negative association, linear association, and nonlinear association</a:t>
            </a:r>
            <a:r>
              <a:rPr lang="en-US" sz="1600" dirty="0" smtClean="0">
                <a:solidFill>
                  <a:schemeClr val="accent4">
                    <a:lumMod val="75000"/>
                  </a:schemeClr>
                </a:solidFill>
                <a:effectLst/>
              </a:rPr>
              <a:t>.</a:t>
            </a:r>
            <a:br>
              <a:rPr lang="en-US" sz="1600" dirty="0" smtClean="0">
                <a:solidFill>
                  <a:schemeClr val="accent4">
                    <a:lumMod val="75000"/>
                  </a:schemeClr>
                </a:solidFill>
                <a:effectLst/>
              </a:rPr>
            </a:br>
            <a:r>
              <a:rPr lang="en-US" sz="1600" dirty="0" smtClean="0">
                <a:solidFill>
                  <a:schemeClr val="accent4">
                    <a:lumMod val="75000"/>
                  </a:schemeClr>
                </a:solidFill>
                <a:effectLst/>
              </a:rPr>
              <a:t/>
            </a:r>
            <a:br>
              <a:rPr lang="en-US" sz="1600" dirty="0" smtClean="0">
                <a:solidFill>
                  <a:schemeClr val="accent4">
                    <a:lumMod val="75000"/>
                  </a:schemeClr>
                </a:solidFill>
                <a:effectLst/>
              </a:rPr>
            </a:br>
            <a:r>
              <a:rPr lang="en-US" sz="1800" dirty="0">
                <a:solidFill>
                  <a:schemeClr val="accent4">
                    <a:lumMod val="75000"/>
                  </a:schemeClr>
                </a:solidFill>
                <a:effectLst/>
              </a:rPr>
              <a:t>CCSS.Math.Content.8.SP.A.2</a:t>
            </a:r>
            <a:r>
              <a:rPr lang="en-US" sz="1600" dirty="0">
                <a:solidFill>
                  <a:schemeClr val="accent4">
                    <a:lumMod val="75000"/>
                  </a:schemeClr>
                </a:solidFill>
                <a:effectLst/>
              </a:rPr>
              <a:t/>
            </a:r>
            <a:br>
              <a:rPr lang="en-US" sz="1600" dirty="0">
                <a:solidFill>
                  <a:schemeClr val="accent4">
                    <a:lumMod val="75000"/>
                  </a:schemeClr>
                </a:solidFill>
                <a:effectLst/>
              </a:rPr>
            </a:br>
            <a:r>
              <a:rPr lang="en-US" sz="1600" dirty="0">
                <a:solidFill>
                  <a:schemeClr val="accent4">
                    <a:lumMod val="75000"/>
                  </a:schemeClr>
                </a:solidFill>
                <a:effectLst/>
              </a:rPr>
              <a:t>Know that straight lines are widely used to model relationships between two quantitative variables. For scatter plots that suggest a linear association, informally fit a straight line, and informally assess the model fit by judging the closeness of the data points to the line</a:t>
            </a:r>
            <a:r>
              <a:rPr lang="en-US" sz="1600" dirty="0" smtClean="0">
                <a:solidFill>
                  <a:schemeClr val="accent4">
                    <a:lumMod val="75000"/>
                  </a:schemeClr>
                </a:solidFill>
                <a:effectLst/>
              </a:rPr>
              <a:t>.</a:t>
            </a:r>
            <a:br>
              <a:rPr lang="en-US" sz="1600" dirty="0" smtClean="0">
                <a:solidFill>
                  <a:schemeClr val="accent4">
                    <a:lumMod val="75000"/>
                  </a:schemeClr>
                </a:solidFill>
                <a:effectLst/>
              </a:rPr>
            </a:br>
            <a:r>
              <a:rPr lang="en-US" sz="1800" dirty="0">
                <a:solidFill>
                  <a:schemeClr val="accent4">
                    <a:lumMod val="75000"/>
                  </a:schemeClr>
                </a:solidFill>
                <a:effectLst/>
              </a:rPr>
              <a:t/>
            </a:r>
            <a:br>
              <a:rPr lang="en-US" sz="1800" dirty="0">
                <a:solidFill>
                  <a:schemeClr val="accent4">
                    <a:lumMod val="75000"/>
                  </a:schemeClr>
                </a:solidFill>
                <a:effectLst/>
              </a:rPr>
            </a:br>
            <a:r>
              <a:rPr lang="en-US" sz="1800" dirty="0">
                <a:solidFill>
                  <a:schemeClr val="accent4">
                    <a:lumMod val="75000"/>
                  </a:schemeClr>
                </a:solidFill>
                <a:effectLst/>
              </a:rPr>
              <a:t>CCSS.Math.Content.8.SP.A.3</a:t>
            </a:r>
            <a:r>
              <a:rPr lang="en-US" sz="1600" dirty="0">
                <a:solidFill>
                  <a:schemeClr val="accent4">
                    <a:lumMod val="75000"/>
                  </a:schemeClr>
                </a:solidFill>
                <a:effectLst/>
              </a:rPr>
              <a:t/>
            </a:r>
            <a:br>
              <a:rPr lang="en-US" sz="1600" dirty="0">
                <a:solidFill>
                  <a:schemeClr val="accent4">
                    <a:lumMod val="75000"/>
                  </a:schemeClr>
                </a:solidFill>
                <a:effectLst/>
              </a:rPr>
            </a:br>
            <a:r>
              <a:rPr lang="en-US" sz="1600" dirty="0">
                <a:solidFill>
                  <a:schemeClr val="accent4">
                    <a:lumMod val="75000"/>
                  </a:schemeClr>
                </a:solidFill>
                <a:effectLst/>
              </a:rPr>
              <a:t>Use the equation of a linear model to solve problems in the context of bivariate measurement data, interpreting the slope and intercept. For example, in a linear model for a biology experiment, interpret a slope of 1.5 cm/</a:t>
            </a:r>
            <a:r>
              <a:rPr lang="en-US" sz="1600" dirty="0" err="1">
                <a:solidFill>
                  <a:schemeClr val="accent4">
                    <a:lumMod val="75000"/>
                  </a:schemeClr>
                </a:solidFill>
                <a:effectLst/>
              </a:rPr>
              <a:t>hr</a:t>
            </a:r>
            <a:r>
              <a:rPr lang="en-US" sz="1600" dirty="0">
                <a:solidFill>
                  <a:schemeClr val="accent4">
                    <a:lumMod val="75000"/>
                  </a:schemeClr>
                </a:solidFill>
                <a:effectLst/>
              </a:rPr>
              <a:t> as meaning that an additional hour of sunlight each day is associated with an additional 1.5 cm in mature plant height.</a:t>
            </a:r>
            <a:br>
              <a:rPr lang="en-US" sz="1600" dirty="0">
                <a:solidFill>
                  <a:schemeClr val="accent4">
                    <a:lumMod val="75000"/>
                  </a:schemeClr>
                </a:solidFill>
                <a:effectLst/>
              </a:rPr>
            </a:br>
            <a:endParaRPr lang="en-US" sz="1600" dirty="0">
              <a:solidFill>
                <a:schemeClr val="accent4">
                  <a:lumMod val="75000"/>
                </a:schemeClr>
              </a:solidFill>
            </a:endParaRPr>
          </a:p>
        </p:txBody>
      </p:sp>
      <p:sp>
        <p:nvSpPr>
          <p:cNvPr id="3" name="Content Placeholder 2"/>
          <p:cNvSpPr>
            <a:spLocks noGrp="1"/>
          </p:cNvSpPr>
          <p:nvPr>
            <p:ph idx="1"/>
          </p:nvPr>
        </p:nvSpPr>
        <p:spPr>
          <a:xfrm>
            <a:off x="502920" y="530352"/>
            <a:ext cx="8183880" cy="612648"/>
          </a:xfrm>
        </p:spPr>
        <p:txBody>
          <a:bodyPr/>
          <a:lstStyle/>
          <a:p>
            <a:r>
              <a:rPr lang="en-US" dirty="0" smtClean="0"/>
              <a:t>NYS Common Core Standards</a:t>
            </a:r>
            <a:endParaRPr lang="en-US" dirty="0"/>
          </a:p>
        </p:txBody>
      </p:sp>
    </p:spTree>
    <p:extLst>
      <p:ext uri="{BB962C8B-B14F-4D97-AF65-F5344CB8AC3E}">
        <p14:creationId xmlns:p14="http://schemas.microsoft.com/office/powerpoint/2010/main" val="2661686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176337"/>
            <a:ext cx="8183880" cy="4858703"/>
          </a:xfrm>
        </p:spPr>
        <p:txBody>
          <a:bodyPr>
            <a:normAutofit fontScale="90000"/>
          </a:bodyPr>
          <a:lstStyle/>
          <a:p>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-Rubber Bands </a:t>
            </a:r>
            <a:r>
              <a:rPr lang="en-US" sz="1600" dirty="0" smtClean="0">
                <a:solidFill>
                  <a:schemeClr val="accent4">
                    <a:lumMod val="75000"/>
                  </a:schemeClr>
                </a:solidFill>
              </a:rPr>
              <a:t>(Different Sizes and Types)</a:t>
            </a: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-Barbie Doll</a:t>
            </a:r>
            <a:br>
              <a:rPr lang="en-US" dirty="0" smtClean="0">
                <a:solidFill>
                  <a:schemeClr val="accent4">
                    <a:lumMod val="75000"/>
                  </a:schemeClr>
                </a:solidFill>
              </a:rPr>
            </a:br>
            <a:r>
              <a:rPr lang="en-US" dirty="0" smtClean="0">
                <a:solidFill>
                  <a:schemeClr val="accent4">
                    <a:lumMod val="75000"/>
                  </a:schemeClr>
                </a:solidFill>
              </a:rPr>
              <a:t>-Measuring Tape</a:t>
            </a:r>
            <a:br>
              <a:rPr lang="en-US" dirty="0" smtClean="0">
                <a:solidFill>
                  <a:schemeClr val="accent4">
                    <a:lumMod val="75000"/>
                  </a:schemeClr>
                </a:solidFill>
              </a:rPr>
            </a:br>
            <a:r>
              <a:rPr lang="en-US" dirty="0" smtClean="0">
                <a:solidFill>
                  <a:schemeClr val="accent4">
                    <a:lumMod val="75000"/>
                  </a:schemeClr>
                </a:solidFill>
              </a:rPr>
              <a:t>-Prediction/ Data Chart</a:t>
            </a:r>
            <a:br>
              <a:rPr lang="en-US" dirty="0" smtClean="0">
                <a:solidFill>
                  <a:schemeClr val="accent4">
                    <a:lumMod val="75000"/>
                  </a:schemeClr>
                </a:solidFill>
              </a:rPr>
            </a:br>
            <a:r>
              <a:rPr lang="en-US" dirty="0" smtClean="0">
                <a:solidFill>
                  <a:schemeClr val="accent4">
                    <a:lumMod val="75000"/>
                  </a:schemeClr>
                </a:solidFill>
              </a:rPr>
              <a:t>-Scatterplot Template</a:t>
            </a:r>
            <a:br>
              <a:rPr lang="en-US" dirty="0" smtClean="0">
                <a:solidFill>
                  <a:schemeClr val="accent4">
                    <a:lumMod val="75000"/>
                  </a:schemeClr>
                </a:solidFill>
              </a:rPr>
            </a:br>
            <a:r>
              <a:rPr lang="en-US" dirty="0" smtClean="0">
                <a:solidFill>
                  <a:schemeClr val="accent4">
                    <a:lumMod val="75000"/>
                  </a:schemeClr>
                </a:solidFill>
              </a:rPr>
              <a:t>-Questions Packet</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502920" y="530352"/>
            <a:ext cx="8183880" cy="917448"/>
          </a:xfrm>
        </p:spPr>
        <p:txBody>
          <a:bodyPr/>
          <a:lstStyle/>
          <a:p>
            <a:r>
              <a:rPr lang="en-US" dirty="0" smtClean="0"/>
              <a:t>Materials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914400"/>
            <a:ext cx="1285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743200"/>
            <a:ext cx="15906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Samantha\AppData\Local\Microsoft\Windows\Temporary Internet Files\Content.IE5\PZTSD4L6\MC900433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96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4739640"/>
          </a:xfrm>
        </p:spPr>
        <p:txBody>
          <a:bodyPr>
            <a:normAutofit/>
          </a:bodyPr>
          <a:lstStyle/>
          <a:p>
            <a:pPr algn="ctr"/>
            <a:r>
              <a:rPr lang="en-US" dirty="0" smtClean="0">
                <a:solidFill>
                  <a:schemeClr val="accent4">
                    <a:lumMod val="75000"/>
                  </a:schemeClr>
                </a:solidFill>
              </a:rPr>
              <a:t>Ask questions:</a:t>
            </a:r>
            <a:br>
              <a:rPr lang="en-US"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sz="2800" dirty="0" smtClean="0">
                <a:solidFill>
                  <a:schemeClr val="accent4">
                    <a:lumMod val="75000"/>
                  </a:schemeClr>
                </a:solidFill>
              </a:rPr>
              <a:t>-What do you know about bungee jumping?</a:t>
            </a:r>
            <a:br>
              <a:rPr lang="en-US" sz="2800" dirty="0" smtClean="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solidFill>
                  <a:schemeClr val="accent4">
                    <a:lumMod val="75000"/>
                  </a:schemeClr>
                </a:solidFill>
              </a:rPr>
              <a:t>- Has anyone ever bungee jumped?</a:t>
            </a:r>
            <a:br>
              <a:rPr lang="en-US" sz="2800" dirty="0" smtClean="0">
                <a:solidFill>
                  <a:schemeClr val="accent4">
                    <a:lumMod val="75000"/>
                  </a:schemeClr>
                </a:solidFill>
              </a:rPr>
            </a:br>
            <a:r>
              <a:rPr lang="en-US" sz="2800" dirty="0" smtClean="0">
                <a:solidFill>
                  <a:schemeClr val="accent4">
                    <a:lumMod val="75000"/>
                  </a:schemeClr>
                </a:solidFill>
              </a:rPr>
              <a:t/>
            </a:r>
            <a:br>
              <a:rPr lang="en-US" sz="2800" dirty="0" smtClean="0">
                <a:solidFill>
                  <a:schemeClr val="accent4">
                    <a:lumMod val="75000"/>
                  </a:schemeClr>
                </a:solidFill>
              </a:rPr>
            </a:br>
            <a:r>
              <a:rPr lang="en-US" sz="2800" dirty="0" smtClean="0">
                <a:solidFill>
                  <a:schemeClr val="accent4">
                    <a:lumMod val="75000"/>
                  </a:schemeClr>
                </a:solidFill>
              </a:rPr>
              <a:t>Bungee Jumping Video:</a:t>
            </a:r>
            <a:r>
              <a:rPr lang="en-US" sz="2800" dirty="0">
                <a:solidFill>
                  <a:schemeClr val="accent4">
                    <a:lumMod val="75000"/>
                  </a:schemeClr>
                </a:solidFill>
              </a:rPr>
              <a:t/>
            </a:r>
            <a:br>
              <a:rPr lang="en-US" sz="2800" dirty="0">
                <a:solidFill>
                  <a:schemeClr val="accent4">
                    <a:lumMod val="75000"/>
                  </a:schemeClr>
                </a:solidFill>
              </a:rPr>
            </a:br>
            <a:r>
              <a:rPr lang="en-US" sz="2800" dirty="0">
                <a:solidFill>
                  <a:schemeClr val="accent4">
                    <a:lumMod val="75000"/>
                  </a:schemeClr>
                </a:solidFill>
                <a:hlinkClick r:id="rId2"/>
              </a:rPr>
              <a:t>http://</a:t>
            </a:r>
            <a:r>
              <a:rPr lang="en-US" sz="2800" dirty="0" smtClean="0">
                <a:solidFill>
                  <a:schemeClr val="accent4">
                    <a:lumMod val="75000"/>
                  </a:schemeClr>
                </a:solidFill>
                <a:hlinkClick r:id="rId2"/>
              </a:rPr>
              <a:t>www.youtube.com/watch?v=zG22qQydPVQ</a:t>
            </a:r>
            <a:endParaRPr lang="en-US" sz="2800" dirty="0">
              <a:solidFill>
                <a:schemeClr val="accent4">
                  <a:lumMod val="75000"/>
                </a:schemeClr>
              </a:solidFill>
            </a:endParaRPr>
          </a:p>
        </p:txBody>
      </p:sp>
      <p:sp>
        <p:nvSpPr>
          <p:cNvPr id="3" name="Content Placeholder 2"/>
          <p:cNvSpPr>
            <a:spLocks noGrp="1"/>
          </p:cNvSpPr>
          <p:nvPr>
            <p:ph idx="1"/>
          </p:nvPr>
        </p:nvSpPr>
        <p:spPr>
          <a:xfrm>
            <a:off x="502920" y="530352"/>
            <a:ext cx="8183880" cy="612648"/>
          </a:xfrm>
        </p:spPr>
        <p:txBody>
          <a:bodyPr/>
          <a:lstStyle/>
          <a:p>
            <a:r>
              <a:rPr lang="en-US" dirty="0" smtClean="0"/>
              <a:t>Introduction to the lesson: </a:t>
            </a:r>
            <a:r>
              <a:rPr lang="en-US" b="1" dirty="0" smtClean="0"/>
              <a:t>Knowledge</a:t>
            </a:r>
            <a:endParaRPr lang="en-US" b="1" dirty="0"/>
          </a:p>
        </p:txBody>
      </p:sp>
    </p:spTree>
    <p:extLst>
      <p:ext uri="{BB962C8B-B14F-4D97-AF65-F5344CB8AC3E}">
        <p14:creationId xmlns:p14="http://schemas.microsoft.com/office/powerpoint/2010/main" val="3299616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19200"/>
            <a:ext cx="8183880" cy="4815840"/>
          </a:xfrm>
        </p:spPr>
        <p:txBody>
          <a:bodyPr/>
          <a:lstStyle/>
          <a:p>
            <a:pPr algn="ctr"/>
            <a:r>
              <a:rPr lang="en-US" dirty="0">
                <a:solidFill>
                  <a:schemeClr val="accent4">
                    <a:lumMod val="75000"/>
                  </a:schemeClr>
                </a:solidFill>
              </a:rPr>
              <a:t>-Why is it not a good idea to lie about your weight and height when bungee jumping</a:t>
            </a:r>
            <a:r>
              <a:rPr lang="en-US" dirty="0" smtClean="0">
                <a:solidFill>
                  <a:schemeClr val="accent4">
                    <a:lumMod val="75000"/>
                  </a:schemeClr>
                </a:solidFill>
              </a:rPr>
              <a:t>?</a:t>
            </a:r>
            <a:br>
              <a:rPr lang="en-US" dirty="0" smtClean="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a:solidFill>
                  <a:schemeClr val="accent4">
                    <a:lumMod val="75000"/>
                  </a:schemeClr>
                </a:solidFill>
              </a:rPr>
              <a:t/>
            </a:r>
            <a:br>
              <a:rPr lang="en-US" dirty="0">
                <a:solidFill>
                  <a:schemeClr val="accent4">
                    <a:lumMod val="75000"/>
                  </a:schemeClr>
                </a:solidFill>
              </a:rPr>
            </a:br>
            <a:r>
              <a:rPr lang="en-US" dirty="0">
                <a:solidFill>
                  <a:schemeClr val="accent4">
                    <a:lumMod val="75000"/>
                  </a:schemeClr>
                </a:solidFill>
              </a:rPr>
              <a:t>-Does the length of the cord and size of the person matter when bungee jumping?</a:t>
            </a:r>
            <a:endParaRPr lang="en-US" dirty="0"/>
          </a:p>
        </p:txBody>
      </p:sp>
      <p:sp>
        <p:nvSpPr>
          <p:cNvPr id="3" name="Content Placeholder 2"/>
          <p:cNvSpPr>
            <a:spLocks noGrp="1"/>
          </p:cNvSpPr>
          <p:nvPr>
            <p:ph idx="1"/>
          </p:nvPr>
        </p:nvSpPr>
        <p:spPr>
          <a:xfrm>
            <a:off x="502920" y="530352"/>
            <a:ext cx="8183880" cy="612648"/>
          </a:xfrm>
        </p:spPr>
        <p:txBody>
          <a:bodyPr/>
          <a:lstStyle/>
          <a:p>
            <a:r>
              <a:rPr lang="en-US" dirty="0" smtClean="0"/>
              <a:t>Introduction: </a:t>
            </a:r>
            <a:r>
              <a:rPr lang="en-US" b="1" dirty="0" smtClean="0"/>
              <a:t>Knowledge</a:t>
            </a:r>
            <a:endParaRPr lang="en-US" b="1" dirty="0"/>
          </a:p>
        </p:txBody>
      </p:sp>
    </p:spTree>
    <p:extLst>
      <p:ext uri="{BB962C8B-B14F-4D97-AF65-F5344CB8AC3E}">
        <p14:creationId xmlns:p14="http://schemas.microsoft.com/office/powerpoint/2010/main" val="3535899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600200"/>
            <a:ext cx="8183880" cy="4434840"/>
          </a:xfrm>
        </p:spPr>
        <p:txBody>
          <a:bodyPr>
            <a:normAutofit fontScale="90000"/>
          </a:bodyPr>
          <a:lstStyle/>
          <a:p>
            <a:pPr algn="ctr"/>
            <a:r>
              <a:rPr lang="en-US" sz="2200" dirty="0" smtClean="0">
                <a:solidFill>
                  <a:schemeClr val="accent4">
                    <a:lumMod val="75000"/>
                  </a:schemeClr>
                </a:solidFill>
              </a:rPr>
              <a:t>In this lesson, we will be creating a bungee cord out of rubber bands that will safely allow Barbie to fall 200cm without getting hurt.</a:t>
            </a:r>
            <a:br>
              <a:rPr lang="en-US" sz="2200" dirty="0" smtClean="0">
                <a:solidFill>
                  <a:schemeClr val="accent4">
                    <a:lumMod val="75000"/>
                  </a:schemeClr>
                </a:solidFill>
              </a:rPr>
            </a:b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chemeClr val="accent4">
                    <a:lumMod val="75000"/>
                  </a:schemeClr>
                </a:solidFill>
              </a:rPr>
              <a:t>Talk with a friend:</a:t>
            </a:r>
            <a:r>
              <a:rPr lang="en-US" dirty="0">
                <a:solidFill>
                  <a:schemeClr val="accent4">
                    <a:lumMod val="75000"/>
                  </a:schemeClr>
                </a:solidFill>
              </a:rPr>
              <a:t/>
            </a:r>
            <a:br>
              <a:rPr lang="en-US" dirty="0">
                <a:solidFill>
                  <a:schemeClr val="accent4">
                    <a:lumMod val="75000"/>
                  </a:schemeClr>
                </a:solidFill>
              </a:rPr>
            </a:br>
            <a:r>
              <a:rPr lang="en-US" sz="3100" dirty="0" smtClean="0">
                <a:solidFill>
                  <a:schemeClr val="accent4">
                    <a:lumMod val="75000"/>
                  </a:schemeClr>
                </a:solidFill>
              </a:rPr>
              <a:t>How many rubber bands do you think you would have to tie together for Barbie to have a safe trip? </a:t>
            </a:r>
            <a:br>
              <a:rPr lang="en-US" sz="3100" dirty="0" smtClean="0">
                <a:solidFill>
                  <a:schemeClr val="accent4">
                    <a:lumMod val="75000"/>
                  </a:schemeClr>
                </a:solidFill>
              </a:rPr>
            </a:br>
            <a:r>
              <a:rPr lang="en-US" sz="3100" dirty="0" smtClean="0">
                <a:solidFill>
                  <a:schemeClr val="accent4">
                    <a:lumMod val="75000"/>
                  </a:schemeClr>
                </a:solidFill>
              </a:rPr>
              <a:t/>
            </a:r>
            <a:br>
              <a:rPr lang="en-US" sz="3100" dirty="0" smtClean="0">
                <a:solidFill>
                  <a:schemeClr val="accent4">
                    <a:lumMod val="75000"/>
                  </a:schemeClr>
                </a:solidFill>
              </a:rPr>
            </a:br>
            <a:r>
              <a:rPr lang="en-US" sz="2700" dirty="0" smtClean="0">
                <a:solidFill>
                  <a:schemeClr val="accent4">
                    <a:lumMod val="75000"/>
                  </a:schemeClr>
                </a:solidFill>
              </a:rPr>
              <a:t>She must come as close to the ground as possible, without touching the floor.</a:t>
            </a:r>
            <a:br>
              <a:rPr lang="en-US" sz="2700" dirty="0" smtClean="0">
                <a:solidFill>
                  <a:schemeClr val="accent4">
                    <a:lumMod val="75000"/>
                  </a:schemeClr>
                </a:solidFill>
              </a:rPr>
            </a:br>
            <a:endParaRPr lang="en-US" dirty="0">
              <a:solidFill>
                <a:schemeClr val="accent4">
                  <a:lumMod val="75000"/>
                </a:schemeClr>
              </a:solidFill>
            </a:endParaRPr>
          </a:p>
        </p:txBody>
      </p:sp>
      <p:sp>
        <p:nvSpPr>
          <p:cNvPr id="3" name="Content Placeholder 2"/>
          <p:cNvSpPr>
            <a:spLocks noGrp="1"/>
          </p:cNvSpPr>
          <p:nvPr>
            <p:ph idx="1"/>
          </p:nvPr>
        </p:nvSpPr>
        <p:spPr>
          <a:xfrm>
            <a:off x="502920" y="530352"/>
            <a:ext cx="8183880" cy="841248"/>
          </a:xfrm>
        </p:spPr>
        <p:txBody>
          <a:bodyPr/>
          <a:lstStyle/>
          <a:p>
            <a:r>
              <a:rPr lang="en-US" dirty="0" smtClean="0"/>
              <a:t>Infer and Discuss: </a:t>
            </a:r>
            <a:r>
              <a:rPr lang="en-US" b="1" dirty="0" smtClean="0"/>
              <a:t>Comprehension</a:t>
            </a:r>
            <a:endParaRPr lang="en-US" b="1" dirty="0"/>
          </a:p>
        </p:txBody>
      </p:sp>
    </p:spTree>
    <p:extLst>
      <p:ext uri="{BB962C8B-B14F-4D97-AF65-F5344CB8AC3E}">
        <p14:creationId xmlns:p14="http://schemas.microsoft.com/office/powerpoint/2010/main" val="235792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240</TotalTime>
  <Words>428</Words>
  <Application>Microsoft Office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Aspect</vt:lpstr>
      <vt:lpstr>Barbie Bungee</vt:lpstr>
      <vt:lpstr> -The student will make predictions and collect data using a rubber band bungee cord and a Barbie doll.   -The student will create a scatterplot using the data that was collected to determine a line of best fit. </vt:lpstr>
      <vt:lpstr> -The student will compare his/her predictions with the recorded data and discuss the possible variables that could influence the results.   -The student will perform this experiment twice to explore the validity of the results.  </vt:lpstr>
      <vt:lpstr> -Given the materials necessary, the student will make predictions and record data collected during the Barbie bungee experiment.   -Given the line of best fit on the scatterplots, the student will make predictions of how many rubber bands it will take for Barbie to drop 400cm, successfully.  </vt:lpstr>
      <vt:lpstr>Grade 8, Stats &amp; Probability  CCSS.Math.Content.8.SP.A.1 Construct and interpret scatter plots for bivariate measurement data to investigate patterns of association between two quantities. Describe patterns such as clustering, outliers, positive or negative association, linear association, and nonlinear association.  CCSS.Math.Content.8.SP.A.2 Know that straight lines are widely used to model relationships between two quantitative variables. For scatter plots that suggest a linear association, informally fit a straight line, and informally assess the model fit by judging the closeness of the data points to the line.  CCSS.Math.Content.8.SP.A.3 Use the equation of a linear model to solve problems in the context of bivariate measurement data, interpreting the slope and intercept. For example, in a linear model for a biology experiment, interpret a slope of 1.5 cm/hr as meaning that an additional hour of sunlight each day is associated with an additional 1.5 cm in mature plant height. </vt:lpstr>
      <vt:lpstr>                   -Rubber Bands (Different Sizes and Types) -Barbie Doll -Measuring Tape -Prediction/ Data Chart -Scatterplot Template -Questions Packet   </vt:lpstr>
      <vt:lpstr>Ask questions:  -What do you know about bungee jumping?  - Has anyone ever bungee jumped?  Bungee Jumping Video: http://www.youtube.com/watch?v=zG22qQydPVQ</vt:lpstr>
      <vt:lpstr>-Why is it not a good idea to lie about your weight and height when bungee jumping?   -Does the length of the cord and size of the person matter when bungee jumping?</vt:lpstr>
      <vt:lpstr>In this lesson, we will be creating a bungee cord out of rubber bands that will safely allow Barbie to fall 200cm without getting hurt.  Talk with a friend: How many rubber bands do you think you would have to tie together for Barbie to have a safe trip?   She must come as close to the ground as possible, without touching the floor. </vt:lpstr>
      <vt:lpstr>- Create a slipknot  -Wrap the open loop around Barbie’s feet    -Attach another rubber band to the one on Barbie’s feet.   </vt:lpstr>
      <vt:lpstr>- Measure a height of 200cm and label it with a piece of tape.     - Make a prediction of how many centimeters Barbie will drop with 2 rubber bands, and write it in the chart. </vt:lpstr>
      <vt:lpstr>- One student will drop the Barbie, while the other two students observe the furthest point on the wall that Barbie reached. (Active)  -Measure the distance fallen in centimeters for a precise answer.   -Students will record this in their data chart next to their prediction for each trial, and then convert centimeters to inches.   </vt:lpstr>
      <vt:lpstr>   </vt:lpstr>
      <vt:lpstr>- Repeat this process until Barbie has come as close as possible to the ground, without touching the floor.    - The data chart has increments of 2 for each trial of rubber bands. (Make predictions and collect data for how many centimeters she fell after 2 rubber bands, 4, 6, 8, etc.) </vt:lpstr>
      <vt:lpstr>PowerPoint Presentation</vt:lpstr>
      <vt:lpstr>- After completing the chart for each pair of rubber bands, the students will construct a scatterplot using the collected data (Converted to inches).        </vt:lpstr>
      <vt:lpstr>- When they have finished their scatterplot, the students will draw a line of best fit to distinguish the relationship between the number of rubber bands used and the distances Barbie dropped (In inches).           </vt:lpstr>
      <vt:lpstr>   -What is the equation for your line of best fit?  (Convert to inches)   http://illuminations.nctm.org/Activity.aspx?id=4186        </vt:lpstr>
      <vt:lpstr> -What is the slope of your equation, and what does it represent in this context?                      (Slope- # of rubber bands      increases by two)   -What is the y-intercept of your equation, and what does it represent in this context? ?(x=0)? </vt:lpstr>
      <vt:lpstr>-Based on your data, what would you predict is the maximum number of rubber bands Barbie needs to safely jump 400 cm?  Using your Line of Best Fit: ________________________________ Are your predictions reliable? Justify your answer. Be sure to consider your methods of collecting, recording, and plotting data.   </vt:lpstr>
      <vt:lpstr>- What variables impacted the results of this experiment?  - How would you improve this experiment?  - What can we do to make this a more reliable experiment?  (Rubber band size) </vt:lpstr>
      <vt:lpstr>- The students will conduct the experiment again, record their findings, and compare/contrast these results with the results from the previous trial.  - Did the data change? Did the distance fluctuate for each pair of rubber bands?  - Is this an accurate and valid experiment?  - What are the flaws of this activity?   </vt:lpstr>
      <vt:lpstr> As the number of rubber bands increase, so does the distance that Barbie drops.  The students should realize that the different: rubber bands, Barbie dolls, observers, and releasers can alter the results for this experiment.   The students predicted, observed, and recorded data to investigate different variables and their interdependency.  </vt:lpstr>
      <vt:lpstr>-Zordak, Samuel E. "Barbie Bungee." Barbie Bungee. NCTM, n.d. Web. 29 Apr. 2014.    Direct Link: http://illuminations.nctm.org/Lesson.aspx?id=2157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Barbie Bungee</dc:title>
  <dc:creator>Samantha</dc:creator>
  <cp:lastModifiedBy>Samantha</cp:lastModifiedBy>
  <cp:revision>33</cp:revision>
  <cp:lastPrinted>2014-04-30T22:42:35Z</cp:lastPrinted>
  <dcterms:created xsi:type="dcterms:W3CDTF">2014-04-29T06:12:21Z</dcterms:created>
  <dcterms:modified xsi:type="dcterms:W3CDTF">2014-05-06T07:47:16Z</dcterms:modified>
</cp:coreProperties>
</file>